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1" r:id="rId5"/>
    <p:sldId id="263" r:id="rId6"/>
    <p:sldId id="262" r:id="rId7"/>
    <p:sldId id="265" r:id="rId8"/>
    <p:sldId id="266" r:id="rId9"/>
    <p:sldId id="267" r:id="rId10"/>
    <p:sldId id="268" r:id="rId11"/>
    <p:sldId id="260" r:id="rId12"/>
    <p:sldId id="269" r:id="rId13"/>
    <p:sldId id="270" r:id="rId14"/>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7" autoAdjust="0"/>
    <p:restoredTop sz="94660"/>
  </p:normalViewPr>
  <p:slideViewPr>
    <p:cSldViewPr snapToGrid="0">
      <p:cViewPr varScale="1">
        <p:scale>
          <a:sx n="86" d="100"/>
          <a:sy n="86" d="100"/>
        </p:scale>
        <p:origin x="42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2.png>
</file>

<file path=ppt/media/image3.png>
</file>

<file path=ppt/media/image4.png>
</file>

<file path=ppt/media/image5.jp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913887-0D9C-4B4A-93E1-BFEAF89270D8}"/>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7499876B-9DB6-47F6-878A-41E31A795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2FE24E1D-A41E-4132-9B8E-F2F6187F7A8F}"/>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1AB82766-0A38-4592-BF88-E40412DA6C4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D1BF64E-22A3-4A95-990F-4C28E7CECE06}"/>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81508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1B47AE-7A74-4223-90E5-294867532053}"/>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C5527F06-F446-4D83-8571-224058231DA1}"/>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E7762300-F861-46B9-84B3-35D078E4B604}"/>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768DB0A9-A157-4983-BB10-D5EBE4A30DB1}"/>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2293EAA-0081-4CD8-8B92-92A89D32AC25}"/>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298245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3183CBF-65D6-40E8-BB82-42D514721AA7}"/>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C89A3006-D112-4281-B16A-8A740C859541}"/>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3F567AD2-873F-4455-9279-879A2F2C7A67}"/>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78E3B5E9-DF41-419F-8EA8-9CFA8C5192C5}"/>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F020517-BB64-4286-B4C5-8B5207581004}"/>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304777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F3F73E-870D-4343-9A04-B0FE93DAC086}"/>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2DE1C8D8-72C8-41D0-AA70-89DE5406C822}"/>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F38CE904-292B-416D-8BDD-B7E71897ADAA}"/>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9A907FC0-7E35-469A-8317-31BE332C5F7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7A318D8-6DE9-4353-9DF1-757CD839ED7B}"/>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3348957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3830AE-CBEA-4B45-A1E9-55BC4AF088F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52C5BE37-F9AE-4673-B66F-5A1D66FAFC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C27166D9-07B2-46D5-B85E-2D90B833B7CD}"/>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C902B2E5-7770-46D5-B05A-EEE809D3B2C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D4B37CAF-5948-49CE-8E57-08A429590E2F}"/>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38906891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E32B6D-214E-468C-B4FE-2AD713E2AD5A}"/>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32F318AB-102C-4943-AE18-FCEA8DF7E3EF}"/>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D7A6F57A-EC01-4FCE-B116-DEF97A413FDA}"/>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E2DE6507-D400-4B27-A057-AD8A2F83DC80}"/>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6" name="Espaço Reservado para Rodapé 5">
            <a:extLst>
              <a:ext uri="{FF2B5EF4-FFF2-40B4-BE49-F238E27FC236}">
                <a16:creationId xmlns:a16="http://schemas.microsoft.com/office/drawing/2014/main" id="{58A88A70-1E58-454C-BFE6-6AF0C208C45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5F43DC2-648F-4166-B2AE-3588C51D1697}"/>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737669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33DD5F-8532-41F4-8673-AEB3B21FE07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2950AC32-1840-429C-8B09-47C4F7CABD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8C89DC9B-CFB1-4E10-B697-076BD32BF59B}"/>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0F18018B-6F00-4FC6-9359-D8F68AA947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72EC400A-FACD-4ABE-812E-489BAF404A64}"/>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D2D4700C-0975-4834-9AD4-7F20D72CAFEE}"/>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8" name="Espaço Reservado para Rodapé 7">
            <a:extLst>
              <a:ext uri="{FF2B5EF4-FFF2-40B4-BE49-F238E27FC236}">
                <a16:creationId xmlns:a16="http://schemas.microsoft.com/office/drawing/2014/main" id="{8E9DF7EE-7961-4E33-9164-2433EED50DB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ACF03062-1270-4284-BA3D-F051B4108025}"/>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778919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37EC86-3494-43FA-89DF-9A28ABF217AE}"/>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6511AFD2-F733-4A8E-BCDB-2F458BFEC28A}"/>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4" name="Espaço Reservado para Rodapé 3">
            <a:extLst>
              <a:ext uri="{FF2B5EF4-FFF2-40B4-BE49-F238E27FC236}">
                <a16:creationId xmlns:a16="http://schemas.microsoft.com/office/drawing/2014/main" id="{423325E8-0131-44C6-8312-F98964B81740}"/>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E00B95EC-0BEA-4D5A-9256-914186CE01C8}"/>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942346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B4502216-7FCF-4E46-9DAA-375C23022A7E}"/>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3" name="Espaço Reservado para Rodapé 2">
            <a:extLst>
              <a:ext uri="{FF2B5EF4-FFF2-40B4-BE49-F238E27FC236}">
                <a16:creationId xmlns:a16="http://schemas.microsoft.com/office/drawing/2014/main" id="{6F4E7C1C-0D7D-4DC3-9048-9AF27E0EF594}"/>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9B3BD363-B0BA-450D-B94C-77AB70989539}"/>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145963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5772E2-A724-4991-A41C-8513394D9698}"/>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ED894F43-A8C2-4E42-A833-D862119E33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D9BB7F44-2E4A-42D1-B03B-4517D63BE4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4D0A23E6-226F-4AE0-B1E5-87AEC7C353F6}"/>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6" name="Espaço Reservado para Rodapé 5">
            <a:extLst>
              <a:ext uri="{FF2B5EF4-FFF2-40B4-BE49-F238E27FC236}">
                <a16:creationId xmlns:a16="http://schemas.microsoft.com/office/drawing/2014/main" id="{D911439A-B497-409A-8F16-EAAA42BAEFD1}"/>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EDEE544-8071-403D-836F-FBFB67D0B331}"/>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327867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747140-E631-4608-ACCC-BA1993A062EA}"/>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7F1BD1C8-BDB2-4611-AFB3-F0333C5173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3E26D0F4-3164-43C6-AB25-BD250D4132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6E5393E5-B18E-45FC-A33F-52E75960E702}"/>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6" name="Espaço Reservado para Rodapé 5">
            <a:extLst>
              <a:ext uri="{FF2B5EF4-FFF2-40B4-BE49-F238E27FC236}">
                <a16:creationId xmlns:a16="http://schemas.microsoft.com/office/drawing/2014/main" id="{63C7C1B3-9F95-4404-833B-CE92F34E09C4}"/>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9F69356-0B13-43A1-BEDF-DCB5E88894A9}"/>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001431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CC47FD42-533B-42C7-928F-7B8C2D64A5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478C1E8A-C089-4B4D-AF10-F5875E7B3C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3C3FDFB4-0985-485B-A21E-EFEE190388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5B0C95BA-36BD-4990-B1AC-0031367682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D58F9B8C-BE84-4DB5-97F8-B46646D097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36540B-9A29-449F-B316-4206A02A8039}" type="slidenum">
              <a:rPr lang="pt-BR" smtClean="0"/>
              <a:t>‹nº›</a:t>
            </a:fld>
            <a:endParaRPr lang="pt-BR"/>
          </a:p>
        </p:txBody>
      </p:sp>
    </p:spTree>
    <p:extLst>
      <p:ext uri="{BB962C8B-B14F-4D97-AF65-F5344CB8AC3E}">
        <p14:creationId xmlns:p14="http://schemas.microsoft.com/office/powerpoint/2010/main" val="2585109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8.jpg"/><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3">
            <a:extLst>
              <a:ext uri="{FF2B5EF4-FFF2-40B4-BE49-F238E27FC236}">
                <a16:creationId xmlns:a16="http://schemas.microsoft.com/office/drawing/2014/main" id="{ACFD3D99-4C46-4C18-BBFB-F54CF1E9E3E1}"/>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40000" contrast="-40000"/>
                    </a14:imgEffect>
                  </a14:imgLayer>
                </a14:imgProps>
              </a:ext>
            </a:extLst>
          </a:blip>
          <a:srcRect t="974" r="-1" b="13794"/>
          <a:stretch/>
        </p:blipFill>
        <p:spPr>
          <a:xfrm>
            <a:off x="14905" y="55348"/>
            <a:ext cx="12188932" cy="6856614"/>
          </a:xfrm>
          <a:prstGeom prst="rect">
            <a:avLst/>
          </a:prstGeom>
          <a:effectLst>
            <a:outerShdw blurRad="50800" dist="50800" dir="5400000" algn="ctr" rotWithShape="0">
              <a:srgbClr val="000000"/>
            </a:outerShdw>
          </a:effectLst>
        </p:spPr>
      </p:pic>
      <p:sp>
        <p:nvSpPr>
          <p:cNvPr id="2" name="Title 1">
            <a:extLst>
              <a:ext uri="{FF2B5EF4-FFF2-40B4-BE49-F238E27FC236}">
                <a16:creationId xmlns:a16="http://schemas.microsoft.com/office/drawing/2014/main" id="{6B743910-5BC3-4E10-9543-07F09E99EF4D}"/>
              </a:ext>
            </a:extLst>
          </p:cNvPr>
          <p:cNvSpPr>
            <a:spLocks noGrp="1"/>
          </p:cNvSpPr>
          <p:nvPr>
            <p:ph type="ctrTitle"/>
          </p:nvPr>
        </p:nvSpPr>
        <p:spPr>
          <a:xfrm>
            <a:off x="883154" y="867658"/>
            <a:ext cx="10190071" cy="1920562"/>
          </a:xfrm>
        </p:spPr>
        <p:txBody>
          <a:bodyPr anchor="b">
            <a:normAutofit/>
          </a:bodyPr>
          <a:lstStyle/>
          <a:p>
            <a:r>
              <a:rPr lang="pt-PT" sz="6600" dirty="0">
                <a:solidFill>
                  <a:srgbClr val="FFFFFF"/>
                </a:solidFill>
              </a:rPr>
              <a:t>Artificial Intelligence</a:t>
            </a:r>
            <a:br>
              <a:rPr lang="pt-PT" sz="5200" dirty="0">
                <a:solidFill>
                  <a:srgbClr val="FFFFFF"/>
                </a:solidFill>
              </a:rPr>
            </a:br>
            <a:r>
              <a:rPr lang="en-GB" sz="5200" dirty="0">
                <a:solidFill>
                  <a:srgbClr val="FFFFFF"/>
                </a:solidFill>
              </a:rPr>
              <a:t>Assignment</a:t>
            </a:r>
            <a:r>
              <a:rPr lang="pt-PT" sz="5200" dirty="0">
                <a:solidFill>
                  <a:srgbClr val="FFFFFF"/>
                </a:solidFill>
              </a:rPr>
              <a:t> 1 – Final Delivery</a:t>
            </a:r>
            <a:endParaRPr lang="en-GB" sz="5200" dirty="0">
              <a:solidFill>
                <a:srgbClr val="FFFFFF"/>
              </a:solidFill>
            </a:endParaRPr>
          </a:p>
        </p:txBody>
      </p:sp>
      <p:sp>
        <p:nvSpPr>
          <p:cNvPr id="3" name="Subtitle 2">
            <a:extLst>
              <a:ext uri="{FF2B5EF4-FFF2-40B4-BE49-F238E27FC236}">
                <a16:creationId xmlns:a16="http://schemas.microsoft.com/office/drawing/2014/main" id="{AABE588B-E6F8-4B2E-9BE3-AD5529BF9653}"/>
              </a:ext>
            </a:extLst>
          </p:cNvPr>
          <p:cNvSpPr>
            <a:spLocks noGrp="1"/>
          </p:cNvSpPr>
          <p:nvPr>
            <p:ph type="subTitle" idx="1"/>
          </p:nvPr>
        </p:nvSpPr>
        <p:spPr>
          <a:xfrm>
            <a:off x="1291898" y="3483655"/>
            <a:ext cx="9781327" cy="2056617"/>
          </a:xfrm>
        </p:spPr>
        <p:txBody>
          <a:bodyPr anchor="t">
            <a:normAutofit/>
          </a:bodyPr>
          <a:lstStyle/>
          <a:p>
            <a:r>
              <a:rPr lang="en-GB" sz="2200" dirty="0">
                <a:solidFill>
                  <a:srgbClr val="FFFFFF"/>
                </a:solidFill>
              </a:rPr>
              <a:t>Group 07</a:t>
            </a:r>
          </a:p>
          <a:p>
            <a:r>
              <a:rPr lang="en-GB" sz="2200" dirty="0">
                <a:solidFill>
                  <a:srgbClr val="FFFFFF"/>
                </a:solidFill>
              </a:rPr>
              <a:t>Carolina </a:t>
            </a:r>
            <a:r>
              <a:rPr lang="en-GB" sz="2200" dirty="0" err="1">
                <a:solidFill>
                  <a:srgbClr val="FFFFFF"/>
                </a:solidFill>
              </a:rPr>
              <a:t>Rosemback</a:t>
            </a:r>
            <a:r>
              <a:rPr lang="en-GB" sz="2200" dirty="0">
                <a:solidFill>
                  <a:srgbClr val="FFFFFF"/>
                </a:solidFill>
              </a:rPr>
              <a:t> </a:t>
            </a:r>
            <a:r>
              <a:rPr lang="en-GB" sz="2200" dirty="0" err="1">
                <a:solidFill>
                  <a:srgbClr val="FFFFFF"/>
                </a:solidFill>
              </a:rPr>
              <a:t>Guilhermino</a:t>
            </a:r>
            <a:r>
              <a:rPr lang="en-GB" sz="2200" dirty="0">
                <a:solidFill>
                  <a:srgbClr val="FFFFFF"/>
                </a:solidFill>
              </a:rPr>
              <a:t>, up201800171</a:t>
            </a:r>
          </a:p>
          <a:p>
            <a:r>
              <a:rPr lang="en-GB" sz="2200" dirty="0">
                <a:solidFill>
                  <a:srgbClr val="FFFFFF"/>
                </a:solidFill>
              </a:rPr>
              <a:t>José Eduardo Henriques, up201806372</a:t>
            </a:r>
          </a:p>
          <a:p>
            <a:r>
              <a:rPr lang="en-GB" sz="2200" dirty="0">
                <a:solidFill>
                  <a:srgbClr val="FFFFFF"/>
                </a:solidFill>
              </a:rPr>
              <a:t>Miguel </a:t>
            </a:r>
            <a:r>
              <a:rPr lang="en-GB" sz="2200" dirty="0" err="1">
                <a:solidFill>
                  <a:srgbClr val="FFFFFF"/>
                </a:solidFill>
              </a:rPr>
              <a:t>Carreira</a:t>
            </a:r>
            <a:r>
              <a:rPr lang="en-GB" sz="2200" dirty="0">
                <a:solidFill>
                  <a:srgbClr val="FFFFFF"/>
                </a:solidFill>
              </a:rPr>
              <a:t> Neves, up201608657</a:t>
            </a:r>
          </a:p>
        </p:txBody>
      </p:sp>
    </p:spTree>
    <p:extLst>
      <p:ext uri="{BB962C8B-B14F-4D97-AF65-F5344CB8AC3E}">
        <p14:creationId xmlns:p14="http://schemas.microsoft.com/office/powerpoint/2010/main" val="215277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5"/>
                                        </p:tgtEl>
                                        <p:attrNameLst>
                                          <p:attrName>style.visibility</p:attrName>
                                        </p:attrNameLst>
                                      </p:cBhvr>
                                      <p:to>
                                        <p:strVal val="visible"/>
                                      </p:to>
                                    </p:set>
                                    <p:animEffect transition="in" filter="fade">
                                      <p:cBhvr>
                                        <p:cTn id="10" dur="7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1">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3">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C022E7C9-45B6-46A1-8E16-5BE59AB575F7}"/>
              </a:ext>
            </a:extLst>
          </p:cNvPr>
          <p:cNvSpPr>
            <a:spLocks noGrp="1"/>
          </p:cNvSpPr>
          <p:nvPr>
            <p:ph type="title"/>
          </p:nvPr>
        </p:nvSpPr>
        <p:spPr>
          <a:xfrm>
            <a:off x="1179576" y="822960"/>
            <a:ext cx="9829800" cy="1325880"/>
          </a:xfrm>
        </p:spPr>
        <p:txBody>
          <a:bodyPr>
            <a:normAutofit/>
          </a:bodyPr>
          <a:lstStyle/>
          <a:p>
            <a:pPr algn="ctr"/>
            <a:r>
              <a:rPr lang="pt-BR" sz="4000">
                <a:solidFill>
                  <a:srgbClr val="FFFFFF"/>
                </a:solidFill>
              </a:rPr>
              <a:t>Estatistcs</a:t>
            </a:r>
          </a:p>
        </p:txBody>
      </p:sp>
      <p:pic>
        <p:nvPicPr>
          <p:cNvPr id="5" name="Espaço Reservado para Conteúdo 4" descr="Gráfico&#10;&#10;Descrição gerada automaticamente">
            <a:extLst>
              <a:ext uri="{FF2B5EF4-FFF2-40B4-BE49-F238E27FC236}">
                <a16:creationId xmlns:a16="http://schemas.microsoft.com/office/drawing/2014/main" id="{9F25CF55-8971-4818-BBAC-B23D978793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769" y="3814321"/>
            <a:ext cx="4199268" cy="2402070"/>
          </a:xfrm>
          <a:prstGeom prst="rect">
            <a:avLst/>
          </a:prstGeom>
        </p:spPr>
      </p:pic>
      <p:sp>
        <p:nvSpPr>
          <p:cNvPr id="6" name="CaixaDeTexto 5">
            <a:extLst>
              <a:ext uri="{FF2B5EF4-FFF2-40B4-BE49-F238E27FC236}">
                <a16:creationId xmlns:a16="http://schemas.microsoft.com/office/drawing/2014/main" id="{DA23BBB5-34A9-4B0D-BE70-5AE24A6CE876}"/>
              </a:ext>
            </a:extLst>
          </p:cNvPr>
          <p:cNvSpPr txBox="1"/>
          <p:nvPr/>
        </p:nvSpPr>
        <p:spPr>
          <a:xfrm>
            <a:off x="174768" y="2777049"/>
            <a:ext cx="4199269" cy="923330"/>
          </a:xfrm>
          <a:prstGeom prst="rect">
            <a:avLst/>
          </a:prstGeom>
          <a:noFill/>
        </p:spPr>
        <p:txBody>
          <a:bodyPr wrap="square" rtlCol="0">
            <a:spAutoFit/>
          </a:bodyPr>
          <a:lstStyle/>
          <a:p>
            <a:r>
              <a:rPr lang="pt-BR" dirty="0" err="1"/>
              <a:t>Graphic</a:t>
            </a:r>
            <a:r>
              <a:rPr lang="pt-BR" dirty="0"/>
              <a:t> for </a:t>
            </a:r>
            <a:r>
              <a:rPr lang="pt-BR" dirty="0" err="1"/>
              <a:t>the</a:t>
            </a:r>
            <a:r>
              <a:rPr lang="pt-BR" dirty="0"/>
              <a:t> </a:t>
            </a:r>
            <a:r>
              <a:rPr lang="pt-BR" dirty="0" err="1"/>
              <a:t>average</a:t>
            </a:r>
            <a:r>
              <a:rPr lang="pt-BR" dirty="0"/>
              <a:t> </a:t>
            </a:r>
            <a:r>
              <a:rPr lang="pt-BR" dirty="0" err="1"/>
              <a:t>execution</a:t>
            </a:r>
            <a:r>
              <a:rPr lang="pt-BR" dirty="0"/>
              <a:t> time for </a:t>
            </a:r>
            <a:r>
              <a:rPr lang="pt-BR" dirty="0" err="1"/>
              <a:t>levels</a:t>
            </a:r>
            <a:r>
              <a:rPr lang="pt-BR" dirty="0"/>
              <a:t>: super </a:t>
            </a:r>
            <a:r>
              <a:rPr lang="pt-BR" dirty="0" err="1"/>
              <a:t>easy</a:t>
            </a:r>
            <a:r>
              <a:rPr lang="pt-BR" dirty="0"/>
              <a:t>, </a:t>
            </a:r>
            <a:r>
              <a:rPr lang="pt-BR" dirty="0" err="1"/>
              <a:t>easy</a:t>
            </a:r>
            <a:r>
              <a:rPr lang="pt-BR" dirty="0"/>
              <a:t> </a:t>
            </a:r>
            <a:r>
              <a:rPr lang="pt-BR" dirty="0" err="1"/>
              <a:t>and</a:t>
            </a:r>
            <a:r>
              <a:rPr lang="pt-BR" dirty="0"/>
              <a:t> </a:t>
            </a:r>
            <a:r>
              <a:rPr lang="pt-BR" dirty="0" err="1"/>
              <a:t>medium</a:t>
            </a:r>
            <a:r>
              <a:rPr lang="pt-BR" dirty="0"/>
              <a:t>, in </a:t>
            </a:r>
            <a:r>
              <a:rPr lang="pt-BR" dirty="0" err="1"/>
              <a:t>seconds</a:t>
            </a:r>
            <a:r>
              <a:rPr lang="pt-BR" dirty="0"/>
              <a:t>. </a:t>
            </a:r>
          </a:p>
        </p:txBody>
      </p:sp>
      <p:sp>
        <p:nvSpPr>
          <p:cNvPr id="7" name="CaixaDeTexto 6">
            <a:extLst>
              <a:ext uri="{FF2B5EF4-FFF2-40B4-BE49-F238E27FC236}">
                <a16:creationId xmlns:a16="http://schemas.microsoft.com/office/drawing/2014/main" id="{8807FF2C-CE70-4E18-805B-A5CCF2465229}"/>
              </a:ext>
            </a:extLst>
          </p:cNvPr>
          <p:cNvSpPr txBox="1"/>
          <p:nvPr/>
        </p:nvSpPr>
        <p:spPr>
          <a:xfrm>
            <a:off x="2433900" y="6293936"/>
            <a:ext cx="684355" cy="276999"/>
          </a:xfrm>
          <a:prstGeom prst="rect">
            <a:avLst/>
          </a:prstGeom>
          <a:noFill/>
        </p:spPr>
        <p:txBody>
          <a:bodyPr wrap="none" rtlCol="0">
            <a:spAutoFit/>
          </a:bodyPr>
          <a:lstStyle/>
          <a:p>
            <a:r>
              <a:rPr lang="pt-BR" sz="1200" dirty="0"/>
              <a:t>Figure 3</a:t>
            </a:r>
          </a:p>
        </p:txBody>
      </p:sp>
      <p:pic>
        <p:nvPicPr>
          <p:cNvPr id="10" name="Imagem 9" descr="Gráfico, Gráfico de linhas&#10;&#10;Descrição gerada automaticamente">
            <a:extLst>
              <a:ext uri="{FF2B5EF4-FFF2-40B4-BE49-F238E27FC236}">
                <a16:creationId xmlns:a16="http://schemas.microsoft.com/office/drawing/2014/main" id="{A1B90CB1-BC3C-4A7E-B056-728A2BC8BE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5892" y="3796288"/>
            <a:ext cx="3974848" cy="2402071"/>
          </a:xfrm>
          <a:prstGeom prst="rect">
            <a:avLst/>
          </a:prstGeom>
        </p:spPr>
      </p:pic>
      <p:sp>
        <p:nvSpPr>
          <p:cNvPr id="11" name="CaixaDeTexto 10">
            <a:extLst>
              <a:ext uri="{FF2B5EF4-FFF2-40B4-BE49-F238E27FC236}">
                <a16:creationId xmlns:a16="http://schemas.microsoft.com/office/drawing/2014/main" id="{36810DFC-8AF5-407A-8437-BDC2364DE8BE}"/>
              </a:ext>
            </a:extLst>
          </p:cNvPr>
          <p:cNvSpPr txBox="1"/>
          <p:nvPr/>
        </p:nvSpPr>
        <p:spPr>
          <a:xfrm>
            <a:off x="5042161" y="2729527"/>
            <a:ext cx="2922310" cy="923330"/>
          </a:xfrm>
          <a:prstGeom prst="rect">
            <a:avLst/>
          </a:prstGeom>
          <a:noFill/>
        </p:spPr>
        <p:txBody>
          <a:bodyPr wrap="square" rtlCol="0">
            <a:spAutoFit/>
          </a:bodyPr>
          <a:lstStyle/>
          <a:p>
            <a:r>
              <a:rPr lang="pt-BR" dirty="0" err="1"/>
              <a:t>Graphic</a:t>
            </a:r>
            <a:r>
              <a:rPr lang="pt-BR" dirty="0"/>
              <a:t> for </a:t>
            </a:r>
            <a:r>
              <a:rPr lang="pt-BR" dirty="0" err="1"/>
              <a:t>the</a:t>
            </a:r>
            <a:r>
              <a:rPr lang="pt-BR" dirty="0"/>
              <a:t> </a:t>
            </a:r>
            <a:r>
              <a:rPr lang="pt-BR" dirty="0" err="1"/>
              <a:t>execution</a:t>
            </a:r>
            <a:r>
              <a:rPr lang="pt-BR" dirty="0"/>
              <a:t> time for </a:t>
            </a:r>
            <a:r>
              <a:rPr lang="pt-BR" dirty="0" err="1"/>
              <a:t>each</a:t>
            </a:r>
            <a:r>
              <a:rPr lang="pt-BR" dirty="0"/>
              <a:t> round </a:t>
            </a:r>
          </a:p>
          <a:p>
            <a:r>
              <a:rPr lang="pt-BR" dirty="0" err="1"/>
              <a:t>during</a:t>
            </a:r>
            <a:r>
              <a:rPr lang="pt-BR" dirty="0"/>
              <a:t> a game </a:t>
            </a:r>
            <a:r>
              <a:rPr lang="pt-BR" dirty="0" err="1"/>
              <a:t>on</a:t>
            </a:r>
            <a:r>
              <a:rPr lang="pt-BR" dirty="0"/>
              <a:t> hard </a:t>
            </a:r>
            <a:r>
              <a:rPr lang="pt-BR" dirty="0" err="1"/>
              <a:t>mode</a:t>
            </a:r>
            <a:endParaRPr lang="pt-BR" dirty="0"/>
          </a:p>
        </p:txBody>
      </p:sp>
      <p:sp>
        <p:nvSpPr>
          <p:cNvPr id="13" name="CaixaDeTexto 12">
            <a:extLst>
              <a:ext uri="{FF2B5EF4-FFF2-40B4-BE49-F238E27FC236}">
                <a16:creationId xmlns:a16="http://schemas.microsoft.com/office/drawing/2014/main" id="{11ED69F8-65D6-47E4-B78E-008D93C471A3}"/>
              </a:ext>
            </a:extLst>
          </p:cNvPr>
          <p:cNvSpPr txBox="1"/>
          <p:nvPr/>
        </p:nvSpPr>
        <p:spPr>
          <a:xfrm>
            <a:off x="6161138" y="6293936"/>
            <a:ext cx="684355" cy="276999"/>
          </a:xfrm>
          <a:prstGeom prst="rect">
            <a:avLst/>
          </a:prstGeom>
          <a:noFill/>
        </p:spPr>
        <p:txBody>
          <a:bodyPr wrap="none" rtlCol="0">
            <a:spAutoFit/>
          </a:bodyPr>
          <a:lstStyle/>
          <a:p>
            <a:r>
              <a:rPr lang="pt-BR" sz="1200" dirty="0"/>
              <a:t>Figure 4</a:t>
            </a:r>
            <a:endParaRPr lang="pt-BR" dirty="0"/>
          </a:p>
        </p:txBody>
      </p:sp>
      <p:sp>
        <p:nvSpPr>
          <p:cNvPr id="15" name="CaixaDeTexto 14">
            <a:extLst>
              <a:ext uri="{FF2B5EF4-FFF2-40B4-BE49-F238E27FC236}">
                <a16:creationId xmlns:a16="http://schemas.microsoft.com/office/drawing/2014/main" id="{89623A68-11CF-4B6C-A88A-3FF75A71CF3E}"/>
              </a:ext>
            </a:extLst>
          </p:cNvPr>
          <p:cNvSpPr txBox="1"/>
          <p:nvPr/>
        </p:nvSpPr>
        <p:spPr>
          <a:xfrm>
            <a:off x="8632595" y="2729527"/>
            <a:ext cx="3384637" cy="923330"/>
          </a:xfrm>
          <a:prstGeom prst="rect">
            <a:avLst/>
          </a:prstGeom>
          <a:noFill/>
        </p:spPr>
        <p:txBody>
          <a:bodyPr wrap="square" rtlCol="0">
            <a:spAutoFit/>
          </a:bodyPr>
          <a:lstStyle/>
          <a:p>
            <a:r>
              <a:rPr lang="pt-BR" dirty="0" err="1"/>
              <a:t>Graphic</a:t>
            </a:r>
            <a:r>
              <a:rPr lang="pt-BR" dirty="0"/>
              <a:t> for </a:t>
            </a:r>
            <a:r>
              <a:rPr lang="pt-BR" dirty="0" err="1"/>
              <a:t>the</a:t>
            </a:r>
            <a:r>
              <a:rPr lang="pt-BR" dirty="0"/>
              <a:t> </a:t>
            </a:r>
            <a:r>
              <a:rPr lang="pt-BR" dirty="0" err="1"/>
              <a:t>execution</a:t>
            </a:r>
            <a:r>
              <a:rPr lang="pt-BR" dirty="0"/>
              <a:t> time for </a:t>
            </a:r>
            <a:r>
              <a:rPr lang="pt-BR" dirty="0" err="1"/>
              <a:t>each</a:t>
            </a:r>
            <a:r>
              <a:rPr lang="pt-BR" dirty="0"/>
              <a:t> round </a:t>
            </a:r>
            <a:r>
              <a:rPr lang="pt-BR" dirty="0" err="1"/>
              <a:t>during</a:t>
            </a:r>
            <a:r>
              <a:rPr lang="pt-BR" dirty="0"/>
              <a:t> a game </a:t>
            </a:r>
            <a:r>
              <a:rPr lang="pt-BR" dirty="0" err="1"/>
              <a:t>on</a:t>
            </a:r>
            <a:r>
              <a:rPr lang="pt-BR" dirty="0"/>
              <a:t> </a:t>
            </a:r>
            <a:r>
              <a:rPr lang="pt-BR" dirty="0" err="1"/>
              <a:t>dynamic</a:t>
            </a:r>
            <a:r>
              <a:rPr lang="pt-BR" dirty="0"/>
              <a:t> hard </a:t>
            </a:r>
            <a:r>
              <a:rPr lang="pt-BR" dirty="0" err="1"/>
              <a:t>mode</a:t>
            </a:r>
            <a:endParaRPr lang="pt-BR" dirty="0"/>
          </a:p>
        </p:txBody>
      </p:sp>
      <p:pic>
        <p:nvPicPr>
          <p:cNvPr id="4" name="Imagem 3" descr="Gráfico, Gráfico de linhas&#10;&#10;Descrição gerada automaticamente">
            <a:extLst>
              <a:ext uri="{FF2B5EF4-FFF2-40B4-BE49-F238E27FC236}">
                <a16:creationId xmlns:a16="http://schemas.microsoft.com/office/drawing/2014/main" id="{D9A2D36A-F2D4-478E-ACC3-D7A437F782D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55773" y="3836071"/>
            <a:ext cx="3571194" cy="2362287"/>
          </a:xfrm>
          <a:prstGeom prst="rect">
            <a:avLst/>
          </a:prstGeom>
        </p:spPr>
      </p:pic>
      <p:sp>
        <p:nvSpPr>
          <p:cNvPr id="3" name="CaixaDeTexto 2">
            <a:extLst>
              <a:ext uri="{FF2B5EF4-FFF2-40B4-BE49-F238E27FC236}">
                <a16:creationId xmlns:a16="http://schemas.microsoft.com/office/drawing/2014/main" id="{992AEF33-EB82-4258-9D1C-BE962DBA3B3B}"/>
              </a:ext>
            </a:extLst>
          </p:cNvPr>
          <p:cNvSpPr txBox="1"/>
          <p:nvPr/>
        </p:nvSpPr>
        <p:spPr>
          <a:xfrm>
            <a:off x="10253709" y="6216391"/>
            <a:ext cx="684355" cy="276999"/>
          </a:xfrm>
          <a:prstGeom prst="rect">
            <a:avLst/>
          </a:prstGeom>
          <a:noFill/>
        </p:spPr>
        <p:txBody>
          <a:bodyPr wrap="none" rtlCol="0">
            <a:spAutoFit/>
          </a:bodyPr>
          <a:lstStyle/>
          <a:p>
            <a:r>
              <a:rPr lang="pt-BR" sz="1200" dirty="0"/>
              <a:t>Figure 5</a:t>
            </a:r>
            <a:endParaRPr lang="pt-BR" dirty="0"/>
          </a:p>
        </p:txBody>
      </p:sp>
    </p:spTree>
    <p:extLst>
      <p:ext uri="{BB962C8B-B14F-4D97-AF65-F5344CB8AC3E}">
        <p14:creationId xmlns:p14="http://schemas.microsoft.com/office/powerpoint/2010/main" val="4358720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9" name="Picture 38">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576" y="822960"/>
            <a:ext cx="9829800" cy="1325880"/>
          </a:xfrm>
        </p:spPr>
        <p:txBody>
          <a:bodyPr>
            <a:normAutofit/>
          </a:bodyPr>
          <a:lstStyle/>
          <a:p>
            <a:pPr algn="ctr"/>
            <a:r>
              <a:rPr lang="en-GB" sz="4000" b="1" dirty="0">
                <a:solidFill>
                  <a:srgbClr val="FFFFFF"/>
                </a:solidFill>
              </a:rPr>
              <a:t>Implemented Work</a:t>
            </a:r>
            <a:endParaRPr lang="en-GB" sz="4000" b="1">
              <a:solidFill>
                <a:srgbClr val="FFFFFF"/>
              </a:solidFill>
            </a:endParaRP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804672" y="2827419"/>
            <a:ext cx="5126896" cy="3227626"/>
          </a:xfrm>
        </p:spPr>
        <p:txBody>
          <a:bodyPr anchor="ctr">
            <a:normAutofit fontScale="85000" lnSpcReduction="20000"/>
          </a:bodyPr>
          <a:lstStyle/>
          <a:p>
            <a:pPr>
              <a:lnSpc>
                <a:spcPct val="90000"/>
              </a:lnSpc>
              <a:spcBef>
                <a:spcPts val="1001"/>
              </a:spcBef>
              <a:tabLst>
                <a:tab pos="0" algn="l"/>
              </a:tabLst>
            </a:pPr>
            <a:r>
              <a:rPr lang="en-GB" sz="1900" b="0" strike="noStrike" spc="-1" dirty="0">
                <a:solidFill>
                  <a:srgbClr val="000000"/>
                </a:solidFill>
              </a:rPr>
              <a:t>The language of choice is Python.</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a:solidFill>
                  <a:srgbClr val="000000"/>
                </a:solidFill>
              </a:rPr>
              <a:t>The code is in a single file, separated in two classes: Board and </a:t>
            </a:r>
            <a:r>
              <a:rPr lang="en-GB" sz="1900" b="0" strike="noStrike" spc="-1" dirty="0" err="1">
                <a:solidFill>
                  <a:srgbClr val="000000"/>
                </a:solidFill>
              </a:rPr>
              <a:t>GameLogic</a:t>
            </a:r>
            <a:r>
              <a:rPr lang="en-GB" sz="1900" b="0" strike="noStrike" spc="-1" dirty="0">
                <a:solidFill>
                  <a:srgbClr val="000000"/>
                </a:solidFill>
              </a:rPr>
              <a:t>.</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err="1">
                <a:solidFill>
                  <a:srgbClr val="000000"/>
                </a:solidFill>
                <a:ea typeface="Noto Sans CJK SC"/>
              </a:rPr>
              <a:t>PvP</a:t>
            </a:r>
            <a:r>
              <a:rPr lang="en-GB" sz="1900" b="0" strike="noStrike" spc="-1" dirty="0">
                <a:solidFill>
                  <a:srgbClr val="000000"/>
                </a:solidFill>
                <a:ea typeface="Noto Sans CJK SC"/>
              </a:rPr>
              <a:t> mode is fully functional with a clean UI. A player can also ask for a hint from the CPU, which does this using a </a:t>
            </a:r>
            <a:r>
              <a:rPr lang="en-GB" sz="1900" b="0" strike="noStrike" spc="-1" dirty="0">
                <a:solidFill>
                  <a:srgbClr val="000000"/>
                </a:solidFill>
              </a:rPr>
              <a:t>Medium difficult. </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err="1">
                <a:solidFill>
                  <a:srgbClr val="000000"/>
                </a:solidFill>
              </a:rPr>
              <a:t>PvCPU</a:t>
            </a:r>
            <a:r>
              <a:rPr lang="en-GB" sz="1900" b="0" strike="noStrike" spc="-1" dirty="0">
                <a:solidFill>
                  <a:srgbClr val="000000"/>
                </a:solidFill>
              </a:rPr>
              <a:t> is fully functional, you can also choose the difficulty of the computer. A player can also ask for a hint from the CPU, which uses the same difficulty it is playing against. </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err="1">
                <a:solidFill>
                  <a:srgbClr val="000000"/>
                </a:solidFill>
              </a:rPr>
              <a:t>CPUvCPU</a:t>
            </a:r>
            <a:r>
              <a:rPr lang="en-GB" sz="1900" b="0" strike="noStrike" spc="-1" dirty="0">
                <a:solidFill>
                  <a:srgbClr val="000000"/>
                </a:solidFill>
              </a:rPr>
              <a:t> is also fully functional, being able to choose between difficulties for each CPU.</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a:solidFill>
                  <a:srgbClr val="000000"/>
                </a:solidFill>
              </a:rPr>
              <a:t>A set of basic instructions is also available in-game.</a:t>
            </a:r>
            <a:endParaRPr lang="pt-BR" sz="1900" b="0" strike="noStrike" spc="-1" dirty="0">
              <a:solidFill>
                <a:srgbClr val="000000"/>
              </a:solidFill>
            </a:endParaRPr>
          </a:p>
        </p:txBody>
      </p:sp>
      <p:sp>
        <p:nvSpPr>
          <p:cNvPr id="8" name="CaixaDeTexto 7">
            <a:extLst>
              <a:ext uri="{FF2B5EF4-FFF2-40B4-BE49-F238E27FC236}">
                <a16:creationId xmlns:a16="http://schemas.microsoft.com/office/drawing/2014/main" id="{C1A5AF3A-A563-4154-853D-0A8645FA1634}"/>
              </a:ext>
            </a:extLst>
          </p:cNvPr>
          <p:cNvSpPr txBox="1"/>
          <p:nvPr/>
        </p:nvSpPr>
        <p:spPr>
          <a:xfrm>
            <a:off x="8246961" y="4776726"/>
            <a:ext cx="1477840" cy="276999"/>
          </a:xfrm>
          <a:prstGeom prst="rect">
            <a:avLst/>
          </a:prstGeom>
          <a:noFill/>
        </p:spPr>
        <p:txBody>
          <a:bodyPr wrap="none" rtlCol="0">
            <a:spAutoFit/>
          </a:bodyPr>
          <a:lstStyle/>
          <a:p>
            <a:r>
              <a:rPr lang="pt-BR" sz="1200" dirty="0"/>
              <a:t>Figure 6 – </a:t>
            </a:r>
            <a:r>
              <a:rPr lang="pt-BR" sz="1200" dirty="0" err="1"/>
              <a:t>Main</a:t>
            </a:r>
            <a:r>
              <a:rPr lang="pt-BR" sz="1200" dirty="0"/>
              <a:t> Menu</a:t>
            </a:r>
          </a:p>
        </p:txBody>
      </p:sp>
      <p:pic>
        <p:nvPicPr>
          <p:cNvPr id="9" name="Imagem 8">
            <a:extLst>
              <a:ext uri="{FF2B5EF4-FFF2-40B4-BE49-F238E27FC236}">
                <a16:creationId xmlns:a16="http://schemas.microsoft.com/office/drawing/2014/main" id="{5D3D7383-F63C-413B-8B73-7E713D584807}"/>
              </a:ext>
            </a:extLst>
          </p:cNvPr>
          <p:cNvPicPr/>
          <p:nvPr/>
        </p:nvPicPr>
        <p:blipFill>
          <a:blip r:embed="rId3"/>
          <a:stretch/>
        </p:blipFill>
        <p:spPr>
          <a:xfrm>
            <a:off x="6584436" y="2758800"/>
            <a:ext cx="4802891" cy="1959480"/>
          </a:xfrm>
          <a:prstGeom prst="rect">
            <a:avLst/>
          </a:prstGeom>
          <a:ln>
            <a:noFill/>
          </a:ln>
        </p:spPr>
      </p:pic>
    </p:spTree>
    <p:extLst>
      <p:ext uri="{BB962C8B-B14F-4D97-AF65-F5344CB8AC3E}">
        <p14:creationId xmlns:p14="http://schemas.microsoft.com/office/powerpoint/2010/main" val="17078245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9" name="Picture 38">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576" y="822960"/>
            <a:ext cx="9829800" cy="1325880"/>
          </a:xfrm>
        </p:spPr>
        <p:txBody>
          <a:bodyPr>
            <a:normAutofit/>
          </a:bodyPr>
          <a:lstStyle/>
          <a:p>
            <a:pPr algn="ctr"/>
            <a:r>
              <a:rPr lang="en-GB" sz="4000" b="1" dirty="0">
                <a:solidFill>
                  <a:srgbClr val="FFFFFF"/>
                </a:solidFill>
              </a:rPr>
              <a:t>Implemented Work</a:t>
            </a:r>
            <a:endParaRPr lang="en-GB" sz="4000" b="1">
              <a:solidFill>
                <a:srgbClr val="FFFFFF"/>
              </a:solidFill>
            </a:endParaRP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776390" y="2453989"/>
            <a:ext cx="10111567" cy="3227626"/>
          </a:xfrm>
        </p:spPr>
        <p:txBody>
          <a:bodyPr anchor="ctr">
            <a:normAutofit/>
          </a:bodyPr>
          <a:lstStyle/>
          <a:p>
            <a:pPr>
              <a:lnSpc>
                <a:spcPct val="90000"/>
              </a:lnSpc>
              <a:spcBef>
                <a:spcPts val="1001"/>
              </a:spcBef>
              <a:tabLst>
                <a:tab pos="0" algn="l"/>
              </a:tabLst>
            </a:pPr>
            <a:r>
              <a:rPr lang="en-GB" sz="1400" b="0" strike="noStrike" spc="-1" dirty="0">
                <a:solidFill>
                  <a:srgbClr val="000000"/>
                </a:solidFill>
                <a:latin typeface="Calibri"/>
              </a:rPr>
              <a:t>We implemented 5 different difficulties ranging from 0-5 as in Figure 4. Difficulties 1-5 use all the same evaluation function called </a:t>
            </a:r>
            <a:r>
              <a:rPr lang="en-GB" sz="1400" b="0" strike="noStrike" spc="-1" dirty="0" err="1">
                <a:solidFill>
                  <a:srgbClr val="000000"/>
                </a:solidFill>
                <a:latin typeface="Calibri"/>
              </a:rPr>
              <a:t>calcPoints</a:t>
            </a:r>
            <a:r>
              <a:rPr lang="en-GB" sz="1400" b="0" strike="noStrike" spc="-1" dirty="0">
                <a:solidFill>
                  <a:srgbClr val="000000"/>
                </a:solidFill>
                <a:latin typeface="Calibri"/>
              </a:rPr>
              <a:t> (discussed in the next slide) and all use minimax with alpha-beta cuts</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0 acts randomly.</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1 uses depth = 1</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2 uses depth = 2</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3 uses depth = 3</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3 uses depth = 2 for the first 5 moves it makes and then changes to depth = 3, this is in order to make it faster since the first moves are not so important and yet they are the ones who take the longest due to their being so many options </a:t>
            </a:r>
            <a:endParaRPr lang="pt-BR" sz="1400" b="0" strike="noStrike" spc="-1" dirty="0">
              <a:solidFill>
                <a:srgbClr val="000000"/>
              </a:solidFill>
              <a:latin typeface="Calibri"/>
            </a:endParaRPr>
          </a:p>
          <a:p>
            <a:pPr>
              <a:lnSpc>
                <a:spcPct val="90000"/>
              </a:lnSpc>
              <a:spcBef>
                <a:spcPts val="1001"/>
              </a:spcBef>
              <a:tabLst>
                <a:tab pos="0" algn="l"/>
              </a:tabLst>
            </a:pPr>
            <a:endParaRPr lang="pt-BR" sz="1900" b="0" strike="noStrike" spc="-1" dirty="0">
              <a:solidFill>
                <a:srgbClr val="000000"/>
              </a:solidFill>
            </a:endParaRPr>
          </a:p>
        </p:txBody>
      </p:sp>
      <p:sp>
        <p:nvSpPr>
          <p:cNvPr id="8" name="CaixaDeTexto 7">
            <a:extLst>
              <a:ext uri="{FF2B5EF4-FFF2-40B4-BE49-F238E27FC236}">
                <a16:creationId xmlns:a16="http://schemas.microsoft.com/office/drawing/2014/main" id="{C1A5AF3A-A563-4154-853D-0A8645FA1634}"/>
              </a:ext>
            </a:extLst>
          </p:cNvPr>
          <p:cNvSpPr txBox="1"/>
          <p:nvPr/>
        </p:nvSpPr>
        <p:spPr>
          <a:xfrm>
            <a:off x="5093253" y="6161036"/>
            <a:ext cx="1776127" cy="276999"/>
          </a:xfrm>
          <a:prstGeom prst="rect">
            <a:avLst/>
          </a:prstGeom>
          <a:noFill/>
        </p:spPr>
        <p:txBody>
          <a:bodyPr wrap="none" rtlCol="0">
            <a:spAutoFit/>
          </a:bodyPr>
          <a:lstStyle/>
          <a:p>
            <a:r>
              <a:rPr lang="pt-BR" sz="1200" dirty="0"/>
              <a:t>Figure 7 – CPU </a:t>
            </a:r>
            <a:r>
              <a:rPr lang="pt-BR" sz="1200" dirty="0" err="1"/>
              <a:t>difficulties</a:t>
            </a:r>
            <a:endParaRPr lang="pt-BR" sz="1200" dirty="0"/>
          </a:p>
        </p:txBody>
      </p:sp>
      <p:pic>
        <p:nvPicPr>
          <p:cNvPr id="10" name="Imagem 9">
            <a:extLst>
              <a:ext uri="{FF2B5EF4-FFF2-40B4-BE49-F238E27FC236}">
                <a16:creationId xmlns:a16="http://schemas.microsoft.com/office/drawing/2014/main" id="{5FA0B83C-D75B-4832-B066-FE7C19946988}"/>
              </a:ext>
            </a:extLst>
          </p:cNvPr>
          <p:cNvPicPr/>
          <p:nvPr/>
        </p:nvPicPr>
        <p:blipFill>
          <a:blip r:embed="rId3"/>
          <a:stretch/>
        </p:blipFill>
        <p:spPr>
          <a:xfrm>
            <a:off x="2570436" y="5389872"/>
            <a:ext cx="7048080" cy="628200"/>
          </a:xfrm>
          <a:prstGeom prst="rect">
            <a:avLst/>
          </a:prstGeom>
          <a:ln>
            <a:noFill/>
          </a:ln>
        </p:spPr>
      </p:pic>
    </p:spTree>
    <p:extLst>
      <p:ext uri="{BB962C8B-B14F-4D97-AF65-F5344CB8AC3E}">
        <p14:creationId xmlns:p14="http://schemas.microsoft.com/office/powerpoint/2010/main" val="777346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3">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5">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 name="Picture 47">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Implemented Work</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6090574" y="801866"/>
            <a:ext cx="5306084" cy="5230634"/>
          </a:xfrm>
        </p:spPr>
        <p:txBody>
          <a:bodyPr anchor="ctr">
            <a:normAutofit/>
          </a:bodyPr>
          <a:lstStyle/>
          <a:p>
            <a:pPr marL="0" indent="0">
              <a:spcBef>
                <a:spcPts val="1001"/>
              </a:spcBef>
              <a:buNone/>
              <a:tabLst>
                <a:tab pos="0" algn="l"/>
              </a:tabLst>
            </a:pPr>
            <a:r>
              <a:rPr lang="en-GB" sz="1700" b="0" strike="noStrike" spc="-1" dirty="0">
                <a:solidFill>
                  <a:srgbClr val="000000"/>
                </a:solidFill>
                <a:latin typeface="Calibri"/>
              </a:rPr>
              <a:t>Our evaluation function is called </a:t>
            </a:r>
            <a:r>
              <a:rPr lang="en-GB" sz="1700" b="0" strike="noStrike" spc="-1" dirty="0" err="1">
                <a:solidFill>
                  <a:srgbClr val="000000"/>
                </a:solidFill>
                <a:latin typeface="Calibri"/>
              </a:rPr>
              <a:t>calcPoints</a:t>
            </a:r>
            <a:r>
              <a:rPr lang="en-GB" sz="1700" b="0" strike="noStrike" spc="-1" dirty="0">
                <a:solidFill>
                  <a:srgbClr val="000000"/>
                </a:solidFill>
                <a:latin typeface="Calibri"/>
              </a:rPr>
              <a:t> and takes into account the number of pieces on each board and adds or </a:t>
            </a:r>
            <a:r>
              <a:rPr lang="en-GB" sz="1700" b="0" strike="noStrike" spc="-1" dirty="0" err="1">
                <a:solidFill>
                  <a:srgbClr val="000000"/>
                </a:solidFill>
                <a:latin typeface="Calibri"/>
              </a:rPr>
              <a:t>substracts</a:t>
            </a:r>
            <a:r>
              <a:rPr lang="en-GB" sz="1700" b="0" strike="noStrike" spc="-1" dirty="0">
                <a:solidFill>
                  <a:srgbClr val="000000"/>
                </a:solidFill>
                <a:latin typeface="Calibri"/>
              </a:rPr>
              <a:t> points from the returned value </a:t>
            </a:r>
            <a:r>
              <a:rPr lang="en-GB" sz="1700" b="0" strike="noStrike" spc="-1" dirty="0" err="1">
                <a:solidFill>
                  <a:srgbClr val="000000"/>
                </a:solidFill>
                <a:latin typeface="Calibri"/>
              </a:rPr>
              <a:t>acording</a:t>
            </a:r>
            <a:r>
              <a:rPr lang="en-GB" sz="1700" b="0" strike="noStrike" spc="-1" dirty="0">
                <a:solidFill>
                  <a:srgbClr val="000000"/>
                </a:solidFill>
                <a:latin typeface="Calibri"/>
              </a:rPr>
              <a:t> to what player has the advantage. If value &gt; 0 → White has advantage, Else If value &lt; 0 → Black has advantage,  the more distant from 0 the value is the more advantage a player has.</a:t>
            </a:r>
            <a:endParaRPr lang="pt-BR" sz="1700" b="0" strike="noStrike" spc="-1" dirty="0">
              <a:solidFill>
                <a:srgbClr val="000000"/>
              </a:solidFill>
              <a:latin typeface="Calibri"/>
            </a:endParaRPr>
          </a:p>
          <a:p>
            <a:pPr marL="0" indent="0">
              <a:spcBef>
                <a:spcPts val="1001"/>
              </a:spcBef>
              <a:buNone/>
              <a:tabLst>
                <a:tab pos="0" algn="l"/>
              </a:tabLst>
            </a:pPr>
            <a:r>
              <a:rPr lang="en-GB" sz="1700" b="0" strike="noStrike" spc="-1" dirty="0">
                <a:solidFill>
                  <a:srgbClr val="000000"/>
                </a:solidFill>
                <a:latin typeface="Calibri"/>
              </a:rPr>
              <a:t>The value also takes into account which player’s turn it is, giving small advantage to the player whose turn is.</a:t>
            </a:r>
            <a:endParaRPr lang="pt-BR" sz="1700" b="0" strike="noStrike" spc="-1" dirty="0">
              <a:solidFill>
                <a:srgbClr val="000000"/>
              </a:solidFill>
              <a:latin typeface="Calibri"/>
            </a:endParaRPr>
          </a:p>
          <a:p>
            <a:pPr marL="0" indent="0">
              <a:spcBef>
                <a:spcPts val="1001"/>
              </a:spcBef>
              <a:buNone/>
              <a:tabLst>
                <a:tab pos="0" algn="l"/>
              </a:tabLst>
            </a:pPr>
            <a:r>
              <a:rPr lang="en-GB" sz="1700" b="0" strike="noStrike" spc="-1" dirty="0">
                <a:solidFill>
                  <a:srgbClr val="000000"/>
                </a:solidFill>
                <a:latin typeface="Calibri"/>
              </a:rPr>
              <a:t>A value is calculated in each board independently and then they are all joined in the end, however this is not done by simply adding the values. In order to discourage minimax from ignoring a given board and only looking out for the general value of all boards, we first multiply the value of each board by its absolute and only then add them together. As a consequence, boards with really extreme values (far from 0) will weigh a lot more in the returned value, which is important since in </a:t>
            </a:r>
            <a:r>
              <a:rPr lang="en-GB" sz="1700" b="0" strike="noStrike" spc="-1" dirty="0" err="1">
                <a:solidFill>
                  <a:srgbClr val="000000"/>
                </a:solidFill>
                <a:latin typeface="Calibri"/>
              </a:rPr>
              <a:t>shobu</a:t>
            </a:r>
            <a:r>
              <a:rPr lang="en-GB" sz="1700" b="0" strike="noStrike" spc="-1" dirty="0">
                <a:solidFill>
                  <a:srgbClr val="000000"/>
                </a:solidFill>
                <a:latin typeface="Calibri"/>
              </a:rPr>
              <a:t> a player only needs to win or lose in one board for the game to end.</a:t>
            </a:r>
            <a:endParaRPr lang="pt-BR" sz="1700" b="0" strike="noStrike" spc="-1" dirty="0">
              <a:solidFill>
                <a:srgbClr val="000000"/>
              </a:solidFill>
              <a:latin typeface="Calibri"/>
            </a:endParaRPr>
          </a:p>
          <a:p>
            <a:pPr>
              <a:spcBef>
                <a:spcPts val="1001"/>
              </a:spcBef>
              <a:tabLst>
                <a:tab pos="0" algn="l"/>
              </a:tabLst>
            </a:pPr>
            <a:endParaRPr lang="pt-BR" sz="1700" b="0" strike="noStrike" spc="-1" dirty="0">
              <a:solidFill>
                <a:srgbClr val="000000"/>
              </a:solidFill>
            </a:endParaRPr>
          </a:p>
        </p:txBody>
      </p:sp>
    </p:spTree>
    <p:extLst>
      <p:ext uri="{BB962C8B-B14F-4D97-AF65-F5344CB8AC3E}">
        <p14:creationId xmlns:p14="http://schemas.microsoft.com/office/powerpoint/2010/main" val="33736106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2" name="Picture 31">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576" y="822960"/>
            <a:ext cx="9829800" cy="1325880"/>
          </a:xfrm>
        </p:spPr>
        <p:txBody>
          <a:bodyPr>
            <a:normAutofit/>
          </a:bodyPr>
          <a:lstStyle/>
          <a:p>
            <a:pPr algn="ctr"/>
            <a:r>
              <a:rPr lang="en-GB" sz="4000" b="1" dirty="0">
                <a:solidFill>
                  <a:srgbClr val="FFFFFF"/>
                </a:solidFill>
              </a:rPr>
              <a:t>Project Specification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428018" y="2550960"/>
            <a:ext cx="6996287" cy="3978085"/>
          </a:xfrm>
        </p:spPr>
        <p:txBody>
          <a:bodyPr anchor="ctr">
            <a:noAutofit/>
          </a:bodyPr>
          <a:lstStyle/>
          <a:p>
            <a:pPr marL="0" indent="0">
              <a:buNone/>
            </a:pPr>
            <a:r>
              <a:rPr lang="en-GB" sz="1600" b="1" dirty="0">
                <a:solidFill>
                  <a:srgbClr val="000000"/>
                </a:solidFill>
              </a:rPr>
              <a:t>Two-Player Adversarial Board Game: </a:t>
            </a:r>
            <a:r>
              <a:rPr lang="en-GB" sz="1600" b="1" dirty="0" err="1">
                <a:solidFill>
                  <a:srgbClr val="000000"/>
                </a:solidFill>
              </a:rPr>
              <a:t>Shobu</a:t>
            </a:r>
            <a:endParaRPr lang="en-GB" sz="1400" b="1" dirty="0">
              <a:solidFill>
                <a:srgbClr val="000000"/>
              </a:solidFill>
            </a:endParaRPr>
          </a:p>
          <a:p>
            <a:pPr marL="0" indent="0">
              <a:buNone/>
            </a:pPr>
            <a:r>
              <a:rPr lang="en-GB" sz="1400" dirty="0">
                <a:solidFill>
                  <a:srgbClr val="000000"/>
                </a:solidFill>
              </a:rPr>
              <a:t>Turn based game, where each turn is comprised of two moves: first one Passive move and then one Aggressive move.</a:t>
            </a:r>
          </a:p>
          <a:p>
            <a:pPr marL="0" indent="0">
              <a:buNone/>
            </a:pPr>
            <a:r>
              <a:rPr lang="en-GB" sz="1400" dirty="0">
                <a:solidFill>
                  <a:srgbClr val="000000"/>
                </a:solidFill>
              </a:rPr>
              <a:t>The passive move must be played on one of the player’s two </a:t>
            </a:r>
            <a:r>
              <a:rPr lang="en-GB" sz="1400" dirty="0" err="1">
                <a:solidFill>
                  <a:srgbClr val="000000"/>
                </a:solidFill>
              </a:rPr>
              <a:t>homeboards</a:t>
            </a:r>
            <a:r>
              <a:rPr lang="en-GB" sz="1400" dirty="0">
                <a:solidFill>
                  <a:srgbClr val="000000"/>
                </a:solidFill>
              </a:rPr>
              <a:t>. The player chooses one of their colour pieces and moves it into any direction inside the board, up two spaces, without pushing or jumping over any piece.</a:t>
            </a:r>
          </a:p>
          <a:p>
            <a:pPr marL="0" indent="0">
              <a:buNone/>
            </a:pPr>
            <a:r>
              <a:rPr lang="en-GB" sz="1400" dirty="0">
                <a:solidFill>
                  <a:srgbClr val="000000"/>
                </a:solidFill>
              </a:rPr>
              <a:t>The aggressive move must be made in the same direction and number of spaces as the passive move, on one of the opposite colour boards as the one chosen in the passive move. Additionally, the aggressive move can push, at most, one piece, of the opponent colour. If a piece is pushed off the board, that piece is removed from the game.</a:t>
            </a:r>
          </a:p>
          <a:p>
            <a:pPr marL="0" indent="0">
              <a:buNone/>
            </a:pPr>
            <a:r>
              <a:rPr lang="en-GB" sz="1400" dirty="0">
                <a:solidFill>
                  <a:srgbClr val="000000"/>
                </a:solidFill>
              </a:rPr>
              <a:t>The game’s objective is to remove all opponent pieces from one board. First one to do so wins the game.</a:t>
            </a:r>
          </a:p>
          <a:p>
            <a:pPr marL="0" indent="0">
              <a:buNone/>
            </a:pPr>
            <a:r>
              <a:rPr lang="en-GB" sz="1400" dirty="0">
                <a:solidFill>
                  <a:srgbClr val="000000"/>
                </a:solidFill>
              </a:rPr>
              <a:t>In this project, the aim is to implement this game with </a:t>
            </a:r>
            <a:r>
              <a:rPr lang="en-GB" sz="1400" dirty="0" err="1">
                <a:solidFill>
                  <a:srgbClr val="000000"/>
                </a:solidFill>
              </a:rPr>
              <a:t>PvP</a:t>
            </a:r>
            <a:r>
              <a:rPr lang="en-GB" sz="1400" dirty="0">
                <a:solidFill>
                  <a:srgbClr val="000000"/>
                </a:solidFill>
              </a:rPr>
              <a:t>, </a:t>
            </a:r>
            <a:r>
              <a:rPr lang="en-GB" sz="1400" dirty="0" err="1">
                <a:solidFill>
                  <a:srgbClr val="000000"/>
                </a:solidFill>
              </a:rPr>
              <a:t>PvC</a:t>
            </a:r>
            <a:r>
              <a:rPr lang="en-GB" sz="1400" dirty="0">
                <a:solidFill>
                  <a:srgbClr val="000000"/>
                </a:solidFill>
              </a:rPr>
              <a:t> and </a:t>
            </a:r>
            <a:r>
              <a:rPr lang="en-GB" sz="1400" dirty="0" err="1">
                <a:solidFill>
                  <a:srgbClr val="000000"/>
                </a:solidFill>
              </a:rPr>
              <a:t>CvC</a:t>
            </a:r>
            <a:r>
              <a:rPr lang="en-GB" sz="1400" dirty="0">
                <a:solidFill>
                  <a:srgbClr val="000000"/>
                </a:solidFill>
              </a:rPr>
              <a:t> modes. The Computer should be provided with an AI, using Minimax search methods with different depth and </a:t>
            </a:r>
            <a:r>
              <a:rPr lang="el-GR" sz="1400" dirty="0">
                <a:solidFill>
                  <a:srgbClr val="000000"/>
                </a:solidFill>
                <a:sym typeface="Symbol" panose="05050102010706020507" pitchFamily="18" charset="2"/>
              </a:rPr>
              <a:t></a:t>
            </a:r>
            <a:r>
              <a:rPr lang="pt-PT" sz="1400" dirty="0">
                <a:solidFill>
                  <a:srgbClr val="000000"/>
                </a:solidFill>
                <a:sym typeface="Symbol" panose="05050102010706020507" pitchFamily="18" charset="2"/>
              </a:rPr>
              <a:t> cuts, </a:t>
            </a:r>
            <a:r>
              <a:rPr lang="en-GB" sz="1400" dirty="0">
                <a:solidFill>
                  <a:srgbClr val="000000"/>
                </a:solidFill>
                <a:sym typeface="Symbol" panose="05050102010706020507" pitchFamily="18" charset="2"/>
              </a:rPr>
              <a:t>ensuring different difficulty levels.</a:t>
            </a:r>
            <a:r>
              <a:rPr lang="pt-PT" sz="1400" dirty="0">
                <a:solidFill>
                  <a:srgbClr val="000000"/>
                </a:solidFill>
                <a:sym typeface="Symbol" panose="05050102010706020507" pitchFamily="18" charset="2"/>
              </a:rPr>
              <a:t> </a:t>
            </a:r>
            <a:endParaRPr lang="en-GB" sz="1400" dirty="0">
              <a:solidFill>
                <a:srgbClr val="000000"/>
              </a:solidFill>
            </a:endParaRPr>
          </a:p>
        </p:txBody>
      </p:sp>
      <p:pic>
        <p:nvPicPr>
          <p:cNvPr id="9" name="Picture 8">
            <a:extLst>
              <a:ext uri="{FF2B5EF4-FFF2-40B4-BE49-F238E27FC236}">
                <a16:creationId xmlns:a16="http://schemas.microsoft.com/office/drawing/2014/main" id="{187A516F-B2E4-4B55-84D8-8D25A41A6D6B}"/>
              </a:ext>
            </a:extLst>
          </p:cNvPr>
          <p:cNvPicPr>
            <a:picLocks noChangeAspect="1"/>
          </p:cNvPicPr>
          <p:nvPr/>
        </p:nvPicPr>
        <p:blipFill>
          <a:blip r:embed="rId3"/>
          <a:stretch>
            <a:fillRect/>
          </a:stretch>
        </p:blipFill>
        <p:spPr>
          <a:xfrm>
            <a:off x="7873072" y="2753936"/>
            <a:ext cx="3514256" cy="3217333"/>
          </a:xfrm>
          <a:prstGeom prst="rect">
            <a:avLst/>
          </a:prstGeom>
        </p:spPr>
      </p:pic>
      <p:sp>
        <p:nvSpPr>
          <p:cNvPr id="11" name="TextBox 10">
            <a:extLst>
              <a:ext uri="{FF2B5EF4-FFF2-40B4-BE49-F238E27FC236}">
                <a16:creationId xmlns:a16="http://schemas.microsoft.com/office/drawing/2014/main" id="{B8FF4834-0515-44B7-A5CB-2679A0FFE5FA}"/>
              </a:ext>
            </a:extLst>
          </p:cNvPr>
          <p:cNvSpPr txBox="1"/>
          <p:nvPr/>
        </p:nvSpPr>
        <p:spPr>
          <a:xfrm>
            <a:off x="7970390" y="6390546"/>
            <a:ext cx="3861691" cy="276999"/>
          </a:xfrm>
          <a:prstGeom prst="rect">
            <a:avLst/>
          </a:prstGeom>
          <a:noFill/>
        </p:spPr>
        <p:txBody>
          <a:bodyPr wrap="square" rtlCol="0">
            <a:spAutoFit/>
          </a:bodyPr>
          <a:lstStyle/>
          <a:p>
            <a:pPr algn="ctr">
              <a:spcAft>
                <a:spcPts val="600"/>
              </a:spcAft>
            </a:pPr>
            <a:r>
              <a:rPr lang="en-GB" sz="1200" dirty="0">
                <a:solidFill>
                  <a:schemeClr val="bg1">
                    <a:lumMod val="95000"/>
                    <a:lumOff val="5000"/>
                  </a:schemeClr>
                </a:solidFill>
              </a:rPr>
              <a:t>Fig. 1 – Shobu Initial Boards</a:t>
            </a:r>
            <a:endParaRPr lang="en-GB" sz="1200">
              <a:solidFill>
                <a:schemeClr val="bg1">
                  <a:lumMod val="95000"/>
                  <a:lumOff val="5000"/>
                </a:schemeClr>
              </a:solidFill>
            </a:endParaRPr>
          </a:p>
        </p:txBody>
      </p:sp>
      <p:sp>
        <p:nvSpPr>
          <p:cNvPr id="4" name="CaixaDeTexto 3">
            <a:extLst>
              <a:ext uri="{FF2B5EF4-FFF2-40B4-BE49-F238E27FC236}">
                <a16:creationId xmlns:a16="http://schemas.microsoft.com/office/drawing/2014/main" id="{348D0201-3AF1-45A5-83A7-1107C33B94CA}"/>
              </a:ext>
            </a:extLst>
          </p:cNvPr>
          <p:cNvSpPr txBox="1"/>
          <p:nvPr/>
        </p:nvSpPr>
        <p:spPr>
          <a:xfrm>
            <a:off x="8886566" y="5896540"/>
            <a:ext cx="1487267" cy="276999"/>
          </a:xfrm>
          <a:prstGeom prst="rect">
            <a:avLst/>
          </a:prstGeom>
          <a:noFill/>
        </p:spPr>
        <p:txBody>
          <a:bodyPr wrap="none" rtlCol="0">
            <a:spAutoFit/>
          </a:bodyPr>
          <a:lstStyle/>
          <a:p>
            <a:r>
              <a:rPr lang="pt-BR" sz="1200" dirty="0"/>
              <a:t>figure 1- game board</a:t>
            </a:r>
          </a:p>
        </p:txBody>
      </p:sp>
    </p:spTree>
    <p:extLst>
      <p:ext uri="{BB962C8B-B14F-4D97-AF65-F5344CB8AC3E}">
        <p14:creationId xmlns:p14="http://schemas.microsoft.com/office/powerpoint/2010/main" val="1491061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6109891" y="670533"/>
            <a:ext cx="5306084" cy="5516934"/>
          </a:xfrm>
        </p:spPr>
        <p:txBody>
          <a:bodyPr anchor="ctr">
            <a:normAutofit fontScale="92500" lnSpcReduction="10000"/>
          </a:bodyPr>
          <a:lstStyle/>
          <a:p>
            <a:pPr marL="0" indent="0">
              <a:buNone/>
            </a:pPr>
            <a:r>
              <a:rPr lang="en-GB" sz="1700" b="1" dirty="0">
                <a:solidFill>
                  <a:srgbClr val="000000"/>
                </a:solidFill>
              </a:rPr>
              <a:t>State Representation:</a:t>
            </a:r>
          </a:p>
          <a:p>
            <a:pPr marL="0" indent="0">
              <a:buNone/>
            </a:pPr>
            <a:r>
              <a:rPr lang="en-GB" sz="1700" dirty="0">
                <a:solidFill>
                  <a:srgbClr val="000000"/>
                </a:solidFill>
              </a:rPr>
              <a:t>4-Dimensional matrix M[ H[ B[4,4], B[4,4] ], H[ B[4,4], B[4,4] ] ]. State M is a matrix consisting of two H matrices. H represents a player’s </a:t>
            </a:r>
            <a:r>
              <a:rPr lang="en-GB" sz="1700" dirty="0" err="1">
                <a:solidFill>
                  <a:srgbClr val="000000"/>
                </a:solidFill>
              </a:rPr>
              <a:t>homeboard</a:t>
            </a:r>
            <a:r>
              <a:rPr lang="en-GB" sz="1700" dirty="0">
                <a:solidFill>
                  <a:srgbClr val="000000"/>
                </a:solidFill>
              </a:rPr>
              <a:t>, consisting of two B matrices. B represents a board, consisting of a 4x4 matrix. A board is filled with ‘B’, ‘W’ or ‘ ‘ chars, representing a black piece, a white piece and an empty space, respectively.</a:t>
            </a:r>
          </a:p>
          <a:p>
            <a:pPr marL="0" indent="0">
              <a:buNone/>
            </a:pPr>
            <a:r>
              <a:rPr lang="en-GB" sz="1700" b="1" dirty="0">
                <a:solidFill>
                  <a:srgbClr val="000000"/>
                </a:solidFill>
              </a:rPr>
              <a:t>Initial State:</a:t>
            </a:r>
          </a:p>
          <a:p>
            <a:pPr marL="0" indent="0">
              <a:buNone/>
            </a:pPr>
            <a:r>
              <a:rPr lang="en-GB" sz="1700" dirty="0">
                <a:solidFill>
                  <a:srgbClr val="000000"/>
                </a:solidFill>
              </a:rPr>
              <a:t>Each board’s top row is filled with white pieces, bottom row is filled with black pieces and the rest with empty spaces (as shown in Fig. 1)</a:t>
            </a:r>
          </a:p>
          <a:p>
            <a:pPr marL="0" indent="0">
              <a:buNone/>
            </a:pPr>
            <a:r>
              <a:rPr lang="en-GB" sz="1700" b="1" dirty="0">
                <a:solidFill>
                  <a:srgbClr val="000000"/>
                </a:solidFill>
              </a:rPr>
              <a:t>Objective State:</a:t>
            </a:r>
          </a:p>
          <a:p>
            <a:pPr marL="0" indent="0">
              <a:buNone/>
            </a:pPr>
            <a:r>
              <a:rPr lang="en-GB" sz="1700" dirty="0">
                <a:solidFill>
                  <a:srgbClr val="000000"/>
                </a:solidFill>
              </a:rPr>
              <a:t>Any state containing a board with only black pieces (and empty spaces), assuming the black player’s perspective.</a:t>
            </a:r>
          </a:p>
          <a:p>
            <a:pPr marL="0" indent="0">
              <a:buNone/>
            </a:pPr>
            <a:r>
              <a:rPr lang="en-GB" sz="1700" b="1" dirty="0">
                <a:solidFill>
                  <a:srgbClr val="000000"/>
                </a:solidFill>
              </a:rPr>
              <a:t>Operators:</a:t>
            </a:r>
          </a:p>
          <a:p>
            <a:pPr marL="0" indent="0">
              <a:buNone/>
            </a:pPr>
            <a:r>
              <a:rPr lang="en-GB" sz="1700" dirty="0" err="1">
                <a:solidFill>
                  <a:srgbClr val="000000"/>
                </a:solidFill>
              </a:rPr>
              <a:t>updateBoard</a:t>
            </a:r>
            <a:r>
              <a:rPr lang="en-GB" sz="1700" dirty="0">
                <a:solidFill>
                  <a:srgbClr val="000000"/>
                </a:solidFill>
              </a:rPr>
              <a:t>(</a:t>
            </a:r>
            <a:r>
              <a:rPr lang="en-GB" sz="1700" dirty="0" err="1">
                <a:solidFill>
                  <a:srgbClr val="000000"/>
                </a:solidFill>
              </a:rPr>
              <a:t>passive_piece</a:t>
            </a:r>
            <a:r>
              <a:rPr lang="en-GB" sz="1700" dirty="0">
                <a:solidFill>
                  <a:srgbClr val="000000"/>
                </a:solidFill>
              </a:rPr>
              <a:t>, </a:t>
            </a:r>
            <a:r>
              <a:rPr lang="en-GB" sz="1700" dirty="0" err="1">
                <a:solidFill>
                  <a:srgbClr val="000000"/>
                </a:solidFill>
              </a:rPr>
              <a:t>aggressive_piece</a:t>
            </a:r>
            <a:r>
              <a:rPr lang="en-GB" sz="1700" dirty="0">
                <a:solidFill>
                  <a:srgbClr val="000000"/>
                </a:solidFill>
              </a:rPr>
              <a:t>, offset, piece, </a:t>
            </a:r>
            <a:r>
              <a:rPr lang="en-GB" sz="1700" dirty="0" err="1">
                <a:solidFill>
                  <a:srgbClr val="000000"/>
                </a:solidFill>
              </a:rPr>
              <a:t>other_piece</a:t>
            </a:r>
            <a:r>
              <a:rPr lang="en-GB" sz="1700" dirty="0">
                <a:solidFill>
                  <a:srgbClr val="000000"/>
                </a:solidFill>
              </a:rPr>
              <a:t>)</a:t>
            </a:r>
          </a:p>
          <a:p>
            <a:pPr marL="0" indent="0">
              <a:buNone/>
            </a:pPr>
            <a:r>
              <a:rPr lang="en-GB" sz="1700" b="1" dirty="0">
                <a:solidFill>
                  <a:srgbClr val="000000"/>
                </a:solidFill>
              </a:rPr>
              <a:t>Operator Preconditions:</a:t>
            </a:r>
          </a:p>
          <a:p>
            <a:pPr marL="0" indent="0">
              <a:buNone/>
            </a:pPr>
            <a:r>
              <a:rPr lang="en-GB" sz="1700" dirty="0">
                <a:solidFill>
                  <a:srgbClr val="000000"/>
                </a:solidFill>
              </a:rPr>
              <a:t>Both functions </a:t>
            </a:r>
            <a:r>
              <a:rPr lang="en-GB" sz="1700" dirty="0" err="1">
                <a:solidFill>
                  <a:srgbClr val="000000"/>
                </a:solidFill>
              </a:rPr>
              <a:t>legalPassiveMoves</a:t>
            </a:r>
            <a:r>
              <a:rPr lang="en-GB" sz="1700" dirty="0">
                <a:solidFill>
                  <a:srgbClr val="000000"/>
                </a:solidFill>
              </a:rPr>
              <a:t> and </a:t>
            </a:r>
            <a:r>
              <a:rPr lang="en-GB" sz="1700" dirty="0" err="1">
                <a:solidFill>
                  <a:srgbClr val="000000"/>
                </a:solidFill>
              </a:rPr>
              <a:t>legalAgressiveMoves</a:t>
            </a:r>
            <a:r>
              <a:rPr lang="en-GB" sz="1700" dirty="0">
                <a:solidFill>
                  <a:srgbClr val="000000"/>
                </a:solidFill>
              </a:rPr>
              <a:t> must return non-empty amount of options so that a turn can be considered valid.</a:t>
            </a:r>
          </a:p>
          <a:p>
            <a:pPr marL="0" indent="0">
              <a:buNone/>
            </a:pPr>
            <a:endParaRPr lang="en-GB" sz="1300" dirty="0">
              <a:solidFill>
                <a:srgbClr val="000000"/>
              </a:solidFill>
            </a:endParaRPr>
          </a:p>
        </p:txBody>
      </p:sp>
    </p:spTree>
    <p:extLst>
      <p:ext uri="{BB962C8B-B14F-4D97-AF65-F5344CB8AC3E}">
        <p14:creationId xmlns:p14="http://schemas.microsoft.com/office/powerpoint/2010/main" val="3975889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5728220" y="276571"/>
            <a:ext cx="6345816" cy="5949131"/>
          </a:xfrm>
        </p:spPr>
        <p:txBody>
          <a:bodyPr anchor="ctr">
            <a:normAutofit fontScale="92500" lnSpcReduction="20000"/>
          </a:bodyPr>
          <a:lstStyle/>
          <a:p>
            <a:pPr marL="0" indent="0">
              <a:buNone/>
            </a:pPr>
            <a:r>
              <a:rPr lang="en-GB" sz="1400" b="1" dirty="0">
                <a:solidFill>
                  <a:srgbClr val="000000"/>
                </a:solidFill>
              </a:rPr>
              <a:t>Operator Preconditions (continuation):</a:t>
            </a:r>
            <a:endParaRPr lang="en-GB" sz="1400" dirty="0">
              <a:solidFill>
                <a:srgbClr val="000000"/>
              </a:solidFill>
            </a:endParaRPr>
          </a:p>
          <a:p>
            <a:pPr marL="0" indent="0">
              <a:buNone/>
            </a:pPr>
            <a:r>
              <a:rPr lang="en-GB" sz="1400" dirty="0">
                <a:solidFill>
                  <a:srgbClr val="000000"/>
                </a:solidFill>
              </a:rPr>
              <a:t>“</a:t>
            </a:r>
            <a:r>
              <a:rPr lang="en-GB" sz="1400" dirty="0" err="1">
                <a:solidFill>
                  <a:srgbClr val="000000"/>
                </a:solidFill>
              </a:rPr>
              <a:t>legalPassiveMoves</a:t>
            </a:r>
            <a:r>
              <a:rPr lang="en-GB" sz="1400" dirty="0">
                <a:solidFill>
                  <a:srgbClr val="000000"/>
                </a:solidFill>
              </a:rPr>
              <a:t>”, returns which pieces can perform a passive move, for a given movement and board colour.</a:t>
            </a:r>
          </a:p>
          <a:p>
            <a:pPr marL="0" indent="0">
              <a:buNone/>
            </a:pPr>
            <a:endParaRPr lang="en-GB" sz="1400" dirty="0">
              <a:solidFill>
                <a:srgbClr val="000000"/>
              </a:solidFill>
            </a:endParaRPr>
          </a:p>
          <a:p>
            <a:pPr marL="0" indent="0">
              <a:buNone/>
            </a:pPr>
            <a:r>
              <a:rPr lang="en-GB" sz="1400" b="1" dirty="0">
                <a:solidFill>
                  <a:srgbClr val="000000"/>
                </a:solidFill>
                <a:latin typeface="Consolas" panose="020B0609020204030204" pitchFamily="49" charset="0"/>
              </a:rPr>
              <a:t>def </a:t>
            </a:r>
            <a:r>
              <a:rPr lang="en-GB" sz="1400" b="1" dirty="0" err="1">
                <a:solidFill>
                  <a:srgbClr val="000000"/>
                </a:solidFill>
                <a:latin typeface="Consolas" panose="020B0609020204030204" pitchFamily="49" charset="0"/>
              </a:rPr>
              <a:t>legalPassiveMoves</a:t>
            </a:r>
            <a:r>
              <a:rPr lang="en-GB" sz="1400" b="1" dirty="0">
                <a:solidFill>
                  <a:srgbClr val="000000"/>
                </a:solidFill>
                <a:latin typeface="Consolas" panose="020B0609020204030204" pitchFamily="49" charset="0"/>
              </a:rPr>
              <a:t>(self, </a:t>
            </a:r>
            <a:r>
              <a:rPr lang="en-GB" sz="1400" b="1" dirty="0" err="1">
                <a:solidFill>
                  <a:srgbClr val="000000"/>
                </a:solidFill>
                <a:latin typeface="Consolas" panose="020B0609020204030204" pitchFamily="49" charset="0"/>
              </a:rPr>
              <a:t>color_side</a:t>
            </a:r>
            <a:r>
              <a:rPr lang="en-GB" sz="1400" b="1" dirty="0">
                <a:solidFill>
                  <a:srgbClr val="000000"/>
                </a:solidFill>
                <a:latin typeface="Consolas" panose="020B0609020204030204" pitchFamily="49" charset="0"/>
              </a:rPr>
              <a:t>, </a:t>
            </a:r>
            <a:r>
              <a:rPr lang="en-GB" sz="1400" b="1" dirty="0" err="1">
                <a:solidFill>
                  <a:srgbClr val="000000"/>
                </a:solidFill>
                <a:latin typeface="Consolas" panose="020B0609020204030204" pitchFamily="49" charset="0"/>
              </a:rPr>
              <a:t>row_index</a:t>
            </a:r>
            <a:r>
              <a:rPr lang="en-GB" sz="1400" b="1" dirty="0">
                <a:solidFill>
                  <a:srgbClr val="000000"/>
                </a:solidFill>
                <a:latin typeface="Consolas" panose="020B0609020204030204" pitchFamily="49" charset="0"/>
              </a:rPr>
              <a:t>, </a:t>
            </a:r>
            <a:r>
              <a:rPr lang="en-GB" sz="1400" b="1" dirty="0" err="1">
                <a:solidFill>
                  <a:srgbClr val="000000"/>
                </a:solidFill>
                <a:latin typeface="Consolas" panose="020B0609020204030204" pitchFamily="49" charset="0"/>
              </a:rPr>
              <a:t>col_index</a:t>
            </a:r>
            <a:r>
              <a:rPr lang="en-GB" sz="1400" b="1" dirty="0">
                <a:solidFill>
                  <a:srgbClr val="000000"/>
                </a:solidFill>
                <a:latin typeface="Consolas" panose="020B0609020204030204" pitchFamily="49" charset="0"/>
              </a:rPr>
              <a:t>):</a:t>
            </a:r>
          </a:p>
          <a:p>
            <a:pPr marL="0" indent="0">
              <a:buNone/>
            </a:pPr>
            <a:r>
              <a:rPr lang="en-GB" sz="1400" dirty="0">
                <a:solidFill>
                  <a:srgbClr val="000000"/>
                </a:solidFill>
                <a:latin typeface="Consolas" panose="020B0609020204030204" pitchFamily="49" charset="0"/>
              </a:rPr>
              <a:t>    options = []</a:t>
            </a:r>
          </a:p>
          <a:p>
            <a:pPr marL="0" indent="0">
              <a:buNone/>
            </a:pPr>
            <a:r>
              <a:rPr lang="en-GB" sz="1400" dirty="0">
                <a:solidFill>
                  <a:srgbClr val="000000"/>
                </a:solidFill>
                <a:latin typeface="Consolas" panose="020B0609020204030204" pitchFamily="49" charset="0"/>
              </a:rPr>
              <a:t>    for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in range(</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+ 3):  # 2 rows behind, 2 rows ahead</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&lt; 0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&gt; 3): continue</a:t>
            </a:r>
          </a:p>
          <a:p>
            <a:pPr marL="0" indent="0">
              <a:buNone/>
            </a:pPr>
            <a:r>
              <a:rPr lang="en-GB" sz="1400" dirty="0">
                <a:solidFill>
                  <a:srgbClr val="000000"/>
                </a:solidFill>
                <a:latin typeface="Consolas" panose="020B0609020204030204" pitchFamily="49" charset="0"/>
              </a:rPr>
              <a:t>        for j in range(</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+ 3):  # 2 cols behind, 2 cols ahead</a:t>
            </a:r>
          </a:p>
          <a:p>
            <a:pPr marL="0" indent="0">
              <a:buNone/>
            </a:pPr>
            <a:r>
              <a:rPr lang="en-GB" sz="1400" dirty="0">
                <a:solidFill>
                  <a:srgbClr val="000000"/>
                </a:solidFill>
                <a:latin typeface="Consolas" panose="020B0609020204030204" pitchFamily="49" charset="0"/>
              </a:rPr>
              <a:t>            if(j &lt; 0 or j &gt; 3): continue</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and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- 1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+ 1)) or </a:t>
            </a:r>
          </a:p>
          <a:p>
            <a:pPr marL="0" indent="0">
              <a:buNone/>
            </a:pPr>
            <a:r>
              <a:rPr lang="en-GB" sz="1400" dirty="0">
                <a:solidFill>
                  <a:srgbClr val="000000"/>
                </a:solidFill>
                <a:latin typeface="Consolas" panose="020B0609020204030204" pitchFamily="49" charset="0"/>
              </a:rPr>
              <a:t>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- 1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+ 1) and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continue</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a:t>
            </a:r>
          </a:p>
          <a:p>
            <a:pPr marL="0" indent="0">
              <a:buNone/>
            </a:pPr>
            <a:r>
              <a:rPr lang="en-GB" sz="1400" dirty="0">
                <a:solidFill>
                  <a:srgbClr val="000000"/>
                </a:solidFill>
                <a:latin typeface="Consolas" panose="020B0609020204030204" pitchFamily="49" charset="0"/>
              </a:rPr>
              <a:t>                </a:t>
            </a:r>
            <a:r>
              <a:rPr lang="en-GB" sz="1400" dirty="0" err="1">
                <a:solidFill>
                  <a:srgbClr val="000000"/>
                </a:solidFill>
                <a:latin typeface="Consolas" panose="020B0609020204030204" pitchFamily="49" charset="0"/>
              </a:rPr>
              <a:t>middle_i</a:t>
            </a:r>
            <a:r>
              <a:rPr lang="en-GB" sz="1400" dirty="0">
                <a:solidFill>
                  <a:srgbClr val="000000"/>
                </a:solidFill>
                <a:latin typeface="Consolas" panose="020B0609020204030204" pitchFamily="49" charset="0"/>
              </a:rPr>
              <a:t> = int((</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)/2)</a:t>
            </a:r>
          </a:p>
          <a:p>
            <a:pPr marL="0" indent="0">
              <a:buNone/>
            </a:pPr>
            <a:r>
              <a:rPr lang="en-GB" sz="1400" dirty="0">
                <a:solidFill>
                  <a:srgbClr val="000000"/>
                </a:solidFill>
                <a:latin typeface="Consolas" panose="020B0609020204030204" pitchFamily="49" charset="0"/>
              </a:rPr>
              <a:t>                </a:t>
            </a:r>
            <a:r>
              <a:rPr lang="en-GB" sz="1400" dirty="0" err="1">
                <a:solidFill>
                  <a:srgbClr val="000000"/>
                </a:solidFill>
                <a:latin typeface="Consolas" panose="020B0609020204030204" pitchFamily="49" charset="0"/>
              </a:rPr>
              <a:t>middle_j</a:t>
            </a:r>
            <a:r>
              <a:rPr lang="en-GB" sz="1400" dirty="0">
                <a:solidFill>
                  <a:srgbClr val="000000"/>
                </a:solidFill>
                <a:latin typeface="Consolas" panose="020B0609020204030204" pitchFamily="49" charset="0"/>
              </a:rPr>
              <a:t> = int((</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j)/2)</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self.board.boards</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self.player</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color_side</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middle_i</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middle_j</a:t>
            </a:r>
            <a:r>
              <a:rPr lang="en-GB" sz="1400" dirty="0">
                <a:solidFill>
                  <a:srgbClr val="000000"/>
                </a:solidFill>
                <a:latin typeface="Consolas" panose="020B0609020204030204" pitchFamily="49" charset="0"/>
              </a:rPr>
              <a:t>] != ' ‘): continue</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self.board.boards</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self.player</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color_side</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][j] == ' ‘): </a:t>
            </a:r>
            <a:r>
              <a:rPr lang="en-GB" sz="1400" dirty="0" err="1">
                <a:solidFill>
                  <a:srgbClr val="000000"/>
                </a:solidFill>
                <a:latin typeface="Consolas" panose="020B0609020204030204" pitchFamily="49" charset="0"/>
              </a:rPr>
              <a:t>options.append</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j])</a:t>
            </a:r>
          </a:p>
          <a:p>
            <a:pPr marL="0" indent="0">
              <a:buNone/>
            </a:pPr>
            <a:r>
              <a:rPr lang="en-GB" sz="1400" dirty="0">
                <a:solidFill>
                  <a:srgbClr val="000000"/>
                </a:solidFill>
                <a:latin typeface="Consolas" panose="020B0609020204030204" pitchFamily="49" charset="0"/>
              </a:rPr>
              <a:t>    return options</a:t>
            </a:r>
          </a:p>
        </p:txBody>
      </p:sp>
    </p:spTree>
    <p:extLst>
      <p:ext uri="{BB962C8B-B14F-4D97-AF65-F5344CB8AC3E}">
        <p14:creationId xmlns:p14="http://schemas.microsoft.com/office/powerpoint/2010/main" val="2577558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5757406" y="451670"/>
            <a:ext cx="6326359" cy="5230634"/>
          </a:xfrm>
        </p:spPr>
        <p:txBody>
          <a:bodyPr anchor="ctr">
            <a:normAutofit/>
          </a:bodyPr>
          <a:lstStyle/>
          <a:p>
            <a:pPr marL="0" indent="0">
              <a:buNone/>
            </a:pPr>
            <a:r>
              <a:rPr lang="en-GB" sz="1400" b="1" dirty="0">
                <a:solidFill>
                  <a:srgbClr val="000000"/>
                </a:solidFill>
              </a:rPr>
              <a:t>Operator Preconditions (continuation):</a:t>
            </a:r>
            <a:endParaRPr lang="en-GB" sz="1400" dirty="0">
              <a:solidFill>
                <a:srgbClr val="000000"/>
              </a:solidFill>
            </a:endParaRPr>
          </a:p>
          <a:p>
            <a:pPr marL="0" indent="0">
              <a:buNone/>
            </a:pPr>
            <a:r>
              <a:rPr lang="en-GB" sz="1400" dirty="0">
                <a:solidFill>
                  <a:srgbClr val="000000"/>
                </a:solidFill>
              </a:rPr>
              <a:t>“</a:t>
            </a:r>
            <a:r>
              <a:rPr lang="en-GB" sz="1400" dirty="0" err="1">
                <a:solidFill>
                  <a:srgbClr val="000000"/>
                </a:solidFill>
              </a:rPr>
              <a:t>legalAgressiveMoves</a:t>
            </a:r>
            <a:r>
              <a:rPr lang="en-GB" sz="1400" dirty="0">
                <a:solidFill>
                  <a:srgbClr val="000000"/>
                </a:solidFill>
              </a:rPr>
              <a:t>” returns which pieces can perform an aggressive move, for a given movement and board colour.</a:t>
            </a:r>
          </a:p>
          <a:p>
            <a:pPr marL="0" indent="0">
              <a:buNone/>
            </a:pPr>
            <a:endParaRPr lang="en-GB" sz="1100" dirty="0">
              <a:solidFill>
                <a:srgbClr val="000000"/>
              </a:solidFill>
            </a:endParaRPr>
          </a:p>
          <a:p>
            <a:pPr marL="0" indent="0">
              <a:buNone/>
            </a:pPr>
            <a:r>
              <a:rPr lang="en-GB" sz="1200" b="1" dirty="0">
                <a:solidFill>
                  <a:srgbClr val="000000"/>
                </a:solidFill>
                <a:latin typeface="Consolas" panose="020B0609020204030204" pitchFamily="49" charset="0"/>
              </a:rPr>
              <a:t>def </a:t>
            </a:r>
            <a:r>
              <a:rPr lang="en-GB" sz="1200" b="1" dirty="0" err="1">
                <a:solidFill>
                  <a:srgbClr val="000000"/>
                </a:solidFill>
                <a:latin typeface="Consolas" panose="020B0609020204030204" pitchFamily="49" charset="0"/>
              </a:rPr>
              <a:t>legalAgressiveMoves</a:t>
            </a:r>
            <a:r>
              <a:rPr lang="en-GB" sz="1200" b="1" dirty="0">
                <a:solidFill>
                  <a:srgbClr val="000000"/>
                </a:solidFill>
                <a:latin typeface="Consolas" panose="020B0609020204030204" pitchFamily="49" charset="0"/>
              </a:rPr>
              <a:t>(self, offset, </a:t>
            </a:r>
            <a:r>
              <a:rPr lang="en-GB" sz="1200" b="1" dirty="0" err="1">
                <a:solidFill>
                  <a:srgbClr val="000000"/>
                </a:solidFill>
                <a:latin typeface="Consolas" panose="020B0609020204030204" pitchFamily="49" charset="0"/>
              </a:rPr>
              <a:t>other_color</a:t>
            </a:r>
            <a:r>
              <a:rPr lang="en-GB" sz="1200" b="1" dirty="0">
                <a:solidFill>
                  <a:srgbClr val="000000"/>
                </a:solidFill>
                <a:latin typeface="Consolas" panose="020B0609020204030204" pitchFamily="49" charset="0"/>
              </a:rPr>
              <a:t>, piece, </a:t>
            </a:r>
            <a:r>
              <a:rPr lang="en-GB" sz="1200" b="1" dirty="0" err="1">
                <a:solidFill>
                  <a:srgbClr val="000000"/>
                </a:solidFill>
                <a:latin typeface="Consolas" panose="020B0609020204030204" pitchFamily="49" charset="0"/>
              </a:rPr>
              <a:t>other_piece</a:t>
            </a:r>
            <a:r>
              <a:rPr lang="en-GB" sz="1200" b="1" dirty="0">
                <a:solidFill>
                  <a:srgbClr val="000000"/>
                </a:solidFill>
                <a:latin typeface="Consolas" panose="020B0609020204030204" pitchFamily="49" charset="0"/>
              </a:rPr>
              <a:t>):</a:t>
            </a:r>
          </a:p>
          <a:p>
            <a:pPr marL="0" indent="0">
              <a:buNone/>
            </a:pPr>
            <a:r>
              <a:rPr lang="en-GB" sz="1200" dirty="0">
                <a:solidFill>
                  <a:srgbClr val="000000"/>
                </a:solidFill>
                <a:latin typeface="Consolas" panose="020B0609020204030204" pitchFamily="49" charset="0"/>
              </a:rPr>
              <a:t>    options1 = []</a:t>
            </a:r>
          </a:p>
          <a:p>
            <a:pPr marL="0" indent="0">
              <a:buNone/>
            </a:pPr>
            <a:r>
              <a:rPr lang="en-GB" sz="1200" dirty="0">
                <a:solidFill>
                  <a:srgbClr val="000000"/>
                </a:solidFill>
                <a:latin typeface="Consolas" panose="020B0609020204030204" pitchFamily="49" charset="0"/>
              </a:rPr>
              <a:t>    options2 = []</a:t>
            </a:r>
          </a:p>
          <a:p>
            <a:pPr marL="0" indent="0">
              <a:buNone/>
            </a:pPr>
            <a:r>
              <a:rPr lang="en-GB" sz="1200" dirty="0">
                <a:solidFill>
                  <a:srgbClr val="000000"/>
                </a:solidFill>
                <a:latin typeface="Consolas" panose="020B0609020204030204" pitchFamily="49" charset="0"/>
              </a:rPr>
              <a:t>        for row in range(4):</a:t>
            </a:r>
          </a:p>
          <a:p>
            <a:pPr marL="0" indent="0">
              <a:buNone/>
            </a:pPr>
            <a:r>
              <a:rPr lang="en-GB" sz="1200" dirty="0">
                <a:solidFill>
                  <a:srgbClr val="000000"/>
                </a:solidFill>
                <a:latin typeface="Consolas" panose="020B0609020204030204" pitchFamily="49" charset="0"/>
              </a:rPr>
              <a:t>            for col in range(4):</a:t>
            </a:r>
          </a:p>
          <a:p>
            <a:pPr marL="0" indent="0">
              <a:buNone/>
            </a:pPr>
            <a:r>
              <a:rPr lang="en-GB" sz="1200" dirty="0">
                <a:solidFill>
                  <a:srgbClr val="000000"/>
                </a:solidFill>
                <a:latin typeface="Consolas" panose="020B0609020204030204" pitchFamily="49" charset="0"/>
              </a:rPr>
              <a:t>                if(</a:t>
            </a:r>
            <a:r>
              <a:rPr lang="en-GB" sz="1200" dirty="0" err="1">
                <a:solidFill>
                  <a:srgbClr val="000000"/>
                </a:solidFill>
                <a:latin typeface="Consolas" panose="020B0609020204030204" pitchFamily="49" charset="0"/>
              </a:rPr>
              <a:t>self.board.boards</a:t>
            </a:r>
            <a:r>
              <a:rPr lang="en-GB" sz="1200" dirty="0">
                <a:solidFill>
                  <a:srgbClr val="000000"/>
                </a:solidFill>
                <a:latin typeface="Consolas" panose="020B0609020204030204" pitchFamily="49" charset="0"/>
              </a:rPr>
              <a:t>[0][</a:t>
            </a:r>
            <a:r>
              <a:rPr lang="en-GB" sz="1200" dirty="0" err="1">
                <a:solidFill>
                  <a:srgbClr val="000000"/>
                </a:solidFill>
                <a:latin typeface="Consolas" panose="020B0609020204030204" pitchFamily="49" charset="0"/>
              </a:rPr>
              <a:t>other_color</a:t>
            </a:r>
            <a:r>
              <a:rPr lang="en-GB" sz="1200" dirty="0">
                <a:solidFill>
                  <a:srgbClr val="000000"/>
                </a:solidFill>
                <a:latin typeface="Consolas" panose="020B0609020204030204" pitchFamily="49" charset="0"/>
              </a:rPr>
              <a:t>][row][col] == piece):</a:t>
            </a:r>
          </a:p>
          <a:p>
            <a:pPr marL="0" indent="0">
              <a:buNone/>
            </a:pPr>
            <a:r>
              <a:rPr lang="en-GB" sz="1200" dirty="0">
                <a:solidFill>
                  <a:srgbClr val="000000"/>
                </a:solidFill>
                <a:latin typeface="Consolas" panose="020B0609020204030204" pitchFamily="49" charset="0"/>
              </a:rPr>
              <a:t>                    if(</a:t>
            </a:r>
            <a:r>
              <a:rPr lang="en-GB" sz="1200" b="1" dirty="0" err="1">
                <a:solidFill>
                  <a:srgbClr val="000000"/>
                </a:solidFill>
                <a:latin typeface="Consolas" panose="020B0609020204030204" pitchFamily="49" charset="0"/>
              </a:rPr>
              <a:t>self.verifyDirection</a:t>
            </a:r>
            <a:r>
              <a:rPr lang="en-GB" sz="1200" b="1" dirty="0">
                <a:solidFill>
                  <a:srgbClr val="000000"/>
                </a:solidFill>
                <a:latin typeface="Consolas" panose="020B0609020204030204" pitchFamily="49" charset="0"/>
              </a:rPr>
              <a:t>(0, </a:t>
            </a:r>
            <a:r>
              <a:rPr lang="en-GB" sz="1200" b="1" dirty="0" err="1">
                <a:solidFill>
                  <a:srgbClr val="000000"/>
                </a:solidFill>
                <a:latin typeface="Consolas" panose="020B0609020204030204" pitchFamily="49" charset="0"/>
              </a:rPr>
              <a:t>other_color</a:t>
            </a:r>
            <a:r>
              <a:rPr lang="en-GB" sz="1200" b="1" dirty="0">
                <a:solidFill>
                  <a:srgbClr val="000000"/>
                </a:solidFill>
                <a:latin typeface="Consolas" panose="020B0609020204030204" pitchFamily="49" charset="0"/>
              </a:rPr>
              <a:t>, row, col, offset, piece, </a:t>
            </a:r>
            <a:r>
              <a:rPr lang="en-GB" sz="1200" b="1" dirty="0" err="1">
                <a:solidFill>
                  <a:srgbClr val="000000"/>
                </a:solidFill>
                <a:latin typeface="Consolas" panose="020B0609020204030204" pitchFamily="49" charset="0"/>
              </a:rPr>
              <a:t>other_piece</a:t>
            </a:r>
            <a:r>
              <a:rPr lang="en-GB" sz="1200" b="1" dirty="0">
                <a:solidFill>
                  <a:srgbClr val="000000"/>
                </a:solidFill>
                <a:latin typeface="Consolas" panose="020B0609020204030204" pitchFamily="49" charset="0"/>
              </a:rPr>
              <a:t>)</a:t>
            </a:r>
            <a:r>
              <a:rPr lang="en-GB" sz="1200" dirty="0">
                <a:solidFill>
                  <a:srgbClr val="000000"/>
                </a:solidFill>
                <a:latin typeface="Consolas" panose="020B0609020204030204" pitchFamily="49" charset="0"/>
              </a:rPr>
              <a:t>):</a:t>
            </a:r>
          </a:p>
          <a:p>
            <a:pPr marL="0" indent="0">
              <a:buNone/>
            </a:pPr>
            <a:r>
              <a:rPr lang="en-GB" sz="1200" dirty="0">
                <a:solidFill>
                  <a:srgbClr val="000000"/>
                </a:solidFill>
                <a:latin typeface="Consolas" panose="020B0609020204030204" pitchFamily="49" charset="0"/>
              </a:rPr>
              <a:t>                        options1.append([row, col])</a:t>
            </a:r>
          </a:p>
          <a:p>
            <a:pPr marL="0" indent="0">
              <a:buNone/>
            </a:pPr>
            <a:r>
              <a:rPr lang="en-GB" sz="1200" dirty="0">
                <a:solidFill>
                  <a:srgbClr val="000000"/>
                </a:solidFill>
                <a:latin typeface="Consolas" panose="020B0609020204030204" pitchFamily="49" charset="0"/>
              </a:rPr>
              <a:t>                if(</a:t>
            </a:r>
            <a:r>
              <a:rPr lang="en-GB" sz="1200" dirty="0" err="1">
                <a:solidFill>
                  <a:srgbClr val="000000"/>
                </a:solidFill>
                <a:latin typeface="Consolas" panose="020B0609020204030204" pitchFamily="49" charset="0"/>
              </a:rPr>
              <a:t>self.board.boards</a:t>
            </a:r>
            <a:r>
              <a:rPr lang="en-GB" sz="1200" dirty="0">
                <a:solidFill>
                  <a:srgbClr val="000000"/>
                </a:solidFill>
                <a:latin typeface="Consolas" panose="020B0609020204030204" pitchFamily="49" charset="0"/>
              </a:rPr>
              <a:t>[1][</a:t>
            </a:r>
            <a:r>
              <a:rPr lang="en-GB" sz="1200" dirty="0" err="1">
                <a:solidFill>
                  <a:srgbClr val="000000"/>
                </a:solidFill>
                <a:latin typeface="Consolas" panose="020B0609020204030204" pitchFamily="49" charset="0"/>
              </a:rPr>
              <a:t>other_color</a:t>
            </a:r>
            <a:r>
              <a:rPr lang="en-GB" sz="1200" dirty="0">
                <a:solidFill>
                  <a:srgbClr val="000000"/>
                </a:solidFill>
                <a:latin typeface="Consolas" panose="020B0609020204030204" pitchFamily="49" charset="0"/>
              </a:rPr>
              <a:t>][row][col] == piece):</a:t>
            </a:r>
          </a:p>
          <a:p>
            <a:pPr marL="0" indent="0">
              <a:buNone/>
            </a:pPr>
            <a:r>
              <a:rPr lang="en-GB" sz="1200" dirty="0">
                <a:solidFill>
                  <a:srgbClr val="000000"/>
                </a:solidFill>
                <a:latin typeface="Consolas" panose="020B0609020204030204" pitchFamily="49" charset="0"/>
              </a:rPr>
              <a:t>                    if(</a:t>
            </a:r>
            <a:r>
              <a:rPr lang="en-GB" sz="1200" b="1" dirty="0" err="1">
                <a:solidFill>
                  <a:srgbClr val="000000"/>
                </a:solidFill>
                <a:latin typeface="Consolas" panose="020B0609020204030204" pitchFamily="49" charset="0"/>
              </a:rPr>
              <a:t>self.verifyDirection</a:t>
            </a:r>
            <a:r>
              <a:rPr lang="en-GB" sz="1200" b="1" dirty="0">
                <a:solidFill>
                  <a:srgbClr val="000000"/>
                </a:solidFill>
                <a:latin typeface="Consolas" panose="020B0609020204030204" pitchFamily="49" charset="0"/>
              </a:rPr>
              <a:t>(1, </a:t>
            </a:r>
            <a:r>
              <a:rPr lang="en-GB" sz="1200" b="1" dirty="0" err="1">
                <a:solidFill>
                  <a:srgbClr val="000000"/>
                </a:solidFill>
                <a:latin typeface="Consolas" panose="020B0609020204030204" pitchFamily="49" charset="0"/>
              </a:rPr>
              <a:t>other_color</a:t>
            </a:r>
            <a:r>
              <a:rPr lang="en-GB" sz="1200" b="1" dirty="0">
                <a:solidFill>
                  <a:srgbClr val="000000"/>
                </a:solidFill>
                <a:latin typeface="Consolas" panose="020B0609020204030204" pitchFamily="49" charset="0"/>
              </a:rPr>
              <a:t>, row, col, offset, piece, </a:t>
            </a:r>
            <a:r>
              <a:rPr lang="en-GB" sz="1200" b="1" dirty="0" err="1">
                <a:solidFill>
                  <a:srgbClr val="000000"/>
                </a:solidFill>
                <a:latin typeface="Consolas" panose="020B0609020204030204" pitchFamily="49" charset="0"/>
              </a:rPr>
              <a:t>other_piece</a:t>
            </a:r>
            <a:r>
              <a:rPr lang="en-GB" sz="1200" b="1" dirty="0">
                <a:solidFill>
                  <a:srgbClr val="000000"/>
                </a:solidFill>
                <a:latin typeface="Consolas" panose="020B0609020204030204" pitchFamily="49" charset="0"/>
              </a:rPr>
              <a:t>)</a:t>
            </a:r>
            <a:r>
              <a:rPr lang="en-GB" sz="1200" dirty="0">
                <a:solidFill>
                  <a:srgbClr val="000000"/>
                </a:solidFill>
                <a:latin typeface="Consolas" panose="020B0609020204030204" pitchFamily="49" charset="0"/>
              </a:rPr>
              <a:t>):</a:t>
            </a:r>
          </a:p>
          <a:p>
            <a:pPr marL="0" indent="0">
              <a:buNone/>
            </a:pPr>
            <a:r>
              <a:rPr lang="en-GB" sz="1200" dirty="0">
                <a:solidFill>
                  <a:srgbClr val="000000"/>
                </a:solidFill>
                <a:latin typeface="Consolas" panose="020B0609020204030204" pitchFamily="49" charset="0"/>
              </a:rPr>
              <a:t>                        options2.append([row, col])</a:t>
            </a:r>
          </a:p>
          <a:p>
            <a:pPr marL="0" indent="0">
              <a:buNone/>
            </a:pPr>
            <a:r>
              <a:rPr lang="en-GB" sz="1200" dirty="0">
                <a:solidFill>
                  <a:srgbClr val="000000"/>
                </a:solidFill>
                <a:latin typeface="Consolas" panose="020B0609020204030204" pitchFamily="49" charset="0"/>
              </a:rPr>
              <a:t>    return [options1, options2]</a:t>
            </a:r>
          </a:p>
        </p:txBody>
      </p:sp>
    </p:spTree>
    <p:extLst>
      <p:ext uri="{BB962C8B-B14F-4D97-AF65-F5344CB8AC3E}">
        <p14:creationId xmlns:p14="http://schemas.microsoft.com/office/powerpoint/2010/main" val="1381033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dirty="0">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5573950" y="1"/>
            <a:ext cx="6546714" cy="6906638"/>
          </a:xfrm>
        </p:spPr>
        <p:txBody>
          <a:bodyPr anchor="ctr">
            <a:normAutofit/>
          </a:bodyPr>
          <a:lstStyle/>
          <a:p>
            <a:pPr marL="0" indent="0">
              <a:buNone/>
            </a:pPr>
            <a:r>
              <a:rPr lang="en-GB" sz="1600" b="1" dirty="0">
                <a:solidFill>
                  <a:srgbClr val="000000"/>
                </a:solidFill>
              </a:rPr>
              <a:t>Operator Effects:</a:t>
            </a:r>
          </a:p>
          <a:p>
            <a:pPr marL="0" indent="0">
              <a:buNone/>
            </a:pPr>
            <a:endParaRPr lang="en-GB" sz="600" b="1" dirty="0">
              <a:solidFill>
                <a:srgbClr val="000000"/>
              </a:solidFill>
            </a:endParaRPr>
          </a:p>
          <a:p>
            <a:pPr marL="0" indent="0">
              <a:buNone/>
            </a:pPr>
            <a:r>
              <a:rPr lang="en-GB" sz="1200" b="1" dirty="0">
                <a:solidFill>
                  <a:srgbClr val="000000"/>
                </a:solidFill>
                <a:latin typeface="Calibri" panose="020F0502020204030204" pitchFamily="34" charset="0"/>
                <a:cs typeface="Calibri" panose="020F0502020204030204" pitchFamily="34" charset="0"/>
              </a:rPr>
              <a:t>def </a:t>
            </a:r>
            <a:r>
              <a:rPr lang="en-GB" sz="1200" b="1" dirty="0" err="1">
                <a:solidFill>
                  <a:srgbClr val="000000"/>
                </a:solidFill>
                <a:latin typeface="Calibri" panose="020F0502020204030204" pitchFamily="34" charset="0"/>
                <a:cs typeface="Calibri" panose="020F0502020204030204" pitchFamily="34" charset="0"/>
              </a:rPr>
              <a:t>updateBoard</a:t>
            </a:r>
            <a:r>
              <a:rPr lang="en-GB" sz="1200" b="1" dirty="0">
                <a:solidFill>
                  <a:srgbClr val="000000"/>
                </a:solidFill>
                <a:latin typeface="Calibri" panose="020F0502020204030204" pitchFamily="34" charset="0"/>
                <a:cs typeface="Calibri" panose="020F0502020204030204" pitchFamily="34" charset="0"/>
              </a:rPr>
              <a:t>(self, </a:t>
            </a:r>
            <a:r>
              <a:rPr lang="en-GB" sz="1200" b="1" dirty="0" err="1">
                <a:solidFill>
                  <a:srgbClr val="000000"/>
                </a:solidFill>
                <a:latin typeface="Calibri" panose="020F0502020204030204" pitchFamily="34" charset="0"/>
                <a:cs typeface="Calibri" panose="020F0502020204030204" pitchFamily="34" charset="0"/>
              </a:rPr>
              <a:t>passive_piece</a:t>
            </a:r>
            <a:r>
              <a:rPr lang="en-GB" sz="1200" b="1" dirty="0">
                <a:solidFill>
                  <a:srgbClr val="000000"/>
                </a:solidFill>
                <a:latin typeface="Calibri" panose="020F0502020204030204" pitchFamily="34" charset="0"/>
                <a:cs typeface="Calibri" panose="020F0502020204030204" pitchFamily="34" charset="0"/>
              </a:rPr>
              <a:t>, </a:t>
            </a:r>
            <a:r>
              <a:rPr lang="en-GB" sz="1200" b="1" dirty="0" err="1">
                <a:solidFill>
                  <a:srgbClr val="000000"/>
                </a:solidFill>
                <a:latin typeface="Calibri" panose="020F0502020204030204" pitchFamily="34" charset="0"/>
                <a:cs typeface="Calibri" panose="020F0502020204030204" pitchFamily="34" charset="0"/>
              </a:rPr>
              <a:t>agressive_piece</a:t>
            </a:r>
            <a:r>
              <a:rPr lang="en-GB" sz="1200" b="1" dirty="0">
                <a:solidFill>
                  <a:srgbClr val="000000"/>
                </a:solidFill>
                <a:latin typeface="Calibri" panose="020F0502020204030204" pitchFamily="34" charset="0"/>
                <a:cs typeface="Calibri" panose="020F0502020204030204" pitchFamily="34" charset="0"/>
              </a:rPr>
              <a:t>, offset, piece, </a:t>
            </a:r>
            <a:r>
              <a:rPr lang="en-GB" sz="1200" b="1" dirty="0" err="1">
                <a:solidFill>
                  <a:srgbClr val="000000"/>
                </a:solidFill>
                <a:latin typeface="Calibri" panose="020F0502020204030204" pitchFamily="34" charset="0"/>
                <a:cs typeface="Calibri" panose="020F0502020204030204" pitchFamily="34" charset="0"/>
              </a:rPr>
              <a:t>other_piece</a:t>
            </a:r>
            <a:r>
              <a:rPr lang="en-GB" sz="1200" b="1" dirty="0">
                <a:solidFill>
                  <a:srgbClr val="000000"/>
                </a:solidFill>
                <a:latin typeface="Calibri" panose="020F0502020204030204" pitchFamily="34" charset="0"/>
                <a:cs typeface="Calibri" panose="020F0502020204030204" pitchFamily="34" charset="0"/>
              </a:rPr>
              <a:t>):</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[2]][</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[3]] = ' ‘</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[2] + offset[0]][</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[3] + offset[1]] = piece</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 ‘</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0</a:t>
            </a:r>
          </a:p>
          <a:p>
            <a:pPr marL="0" indent="0">
              <a:buNone/>
            </a:pPr>
            <a:r>
              <a:rPr lang="en-GB" sz="1200" dirty="0">
                <a:solidFill>
                  <a:srgbClr val="000000"/>
                </a:solidFill>
                <a:latin typeface="Calibri" panose="020F0502020204030204" pitchFamily="34" charset="0"/>
                <a:cs typeface="Calibri" panose="020F0502020204030204" pitchFamily="34" charset="0"/>
              </a:rPr>
              <a:t>    if(offset[0] != 0):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 = int(offset[0] / abs(offset[0]))</a:t>
            </a:r>
          </a:p>
          <a:p>
            <a:pPr marL="0" indent="0">
              <a:buNone/>
            </a:pPr>
            <a:r>
              <a:rPr lang="en-GB" sz="1200" dirty="0">
                <a:solidFill>
                  <a:srgbClr val="000000"/>
                </a:solidFill>
                <a:latin typeface="Calibri" panose="020F0502020204030204" pitchFamily="34" charset="0"/>
                <a:cs typeface="Calibri" panose="020F0502020204030204" pitchFamily="34" charset="0"/>
              </a:rPr>
              <a:t>    if(offset[1] != 0):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int(offset[1] / abs(offset[1]))</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n_iter</a:t>
            </a:r>
            <a:r>
              <a:rPr lang="en-GB" sz="1200" dirty="0">
                <a:solidFill>
                  <a:srgbClr val="000000"/>
                </a:solidFill>
                <a:latin typeface="Calibri" panose="020F0502020204030204" pitchFamily="34" charset="0"/>
                <a:cs typeface="Calibri" panose="020F0502020204030204" pitchFamily="34" charset="0"/>
              </a:rPr>
              <a:t> = max(abs(offset[0]), abs(offset[1]))</a:t>
            </a:r>
          </a:p>
          <a:p>
            <a:pPr marL="0" indent="0">
              <a:buNone/>
            </a:pPr>
            <a:r>
              <a:rPr lang="en-GB" sz="1200" dirty="0">
                <a:solidFill>
                  <a:srgbClr val="000000"/>
                </a:solidFill>
                <a:latin typeface="Calibri" panose="020F0502020204030204" pitchFamily="34" charset="0"/>
                <a:cs typeface="Calibri" panose="020F0502020204030204" pitchFamily="34" charset="0"/>
              </a:rPr>
              <a:t>    pushing = False</a:t>
            </a:r>
          </a:p>
          <a:p>
            <a:pPr marL="0" indent="0">
              <a:buNone/>
            </a:pPr>
            <a:r>
              <a:rPr lang="en-GB" sz="1200" dirty="0">
                <a:solidFill>
                  <a:srgbClr val="000000"/>
                </a:solidFill>
                <a:latin typeface="Calibri" panose="020F0502020204030204" pitchFamily="34" charset="0"/>
                <a:cs typeface="Calibri" panose="020F0502020204030204" pitchFamily="34" charset="0"/>
              </a:rPr>
              <a:t>    for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 in range(1, </a:t>
            </a:r>
            <a:r>
              <a:rPr lang="en-GB" sz="1200" dirty="0" err="1">
                <a:solidFill>
                  <a:srgbClr val="000000"/>
                </a:solidFill>
                <a:latin typeface="Calibri" panose="020F0502020204030204" pitchFamily="34" charset="0"/>
                <a:cs typeface="Calibri" panose="020F0502020204030204" pitchFamily="34" charset="0"/>
              </a:rPr>
              <a:t>n_iter</a:t>
            </a:r>
            <a:r>
              <a:rPr lang="en-GB" sz="1200" dirty="0">
                <a:solidFill>
                  <a:srgbClr val="000000"/>
                </a:solidFill>
                <a:latin typeface="Calibri" panose="020F0502020204030204" pitchFamily="34" charset="0"/>
                <a:cs typeface="Calibri" panose="020F0502020204030204" pitchFamily="34" charset="0"/>
              </a:rPr>
              <a:t> + 1):</a:t>
            </a:r>
          </a:p>
          <a:p>
            <a:pPr marL="0" indent="0">
              <a:buNone/>
            </a:pPr>
            <a:r>
              <a:rPr lang="en-GB" sz="1200" dirty="0">
                <a:solidFill>
                  <a:srgbClr val="000000"/>
                </a:solidFill>
                <a:latin typeface="Calibri" panose="020F0502020204030204" pitchFamily="34" charset="0"/>
                <a:cs typeface="Calibri" panose="020F0502020204030204" pitchFamily="34" charset="0"/>
              </a:rPr>
              <a:t>        if(</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a:t>
            </a:r>
            <a:r>
              <a:rPr lang="en-GB" sz="1200" dirty="0" err="1">
                <a:solidFill>
                  <a:srgbClr val="000000"/>
                </a:solidFill>
                <a:latin typeface="Calibri" panose="020F0502020204030204" pitchFamily="34" charset="0"/>
                <a:cs typeface="Calibri" panose="020F0502020204030204" pitchFamily="34" charset="0"/>
              </a:rPr>
              <a:t>other_piece</a:t>
            </a:r>
            <a:r>
              <a:rPr lang="en-GB" sz="1200" dirty="0">
                <a:solidFill>
                  <a:srgbClr val="000000"/>
                </a:solidFill>
                <a:latin typeface="Calibri" panose="020F0502020204030204" pitchFamily="34" charset="0"/>
                <a:cs typeface="Calibri" panose="020F0502020204030204" pitchFamily="34" charset="0"/>
              </a:rPr>
              <a:t>): pushing = True</a:t>
            </a:r>
          </a:p>
          <a:p>
            <a:pPr marL="0" indent="0">
              <a:buNone/>
            </a:pPr>
            <a:r>
              <a:rPr lang="en-GB" sz="1200" dirty="0">
                <a:solidFill>
                  <a:srgbClr val="000000"/>
                </a:solidFill>
                <a:latin typeface="Calibri" panose="020F0502020204030204" pitchFamily="34" charset="0"/>
                <a:cs typeface="Calibri" panose="020F0502020204030204" pitchFamily="34" charset="0"/>
              </a:rPr>
              <a:t>        if(</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 == </a:t>
            </a:r>
            <a:r>
              <a:rPr lang="en-GB" sz="1200" dirty="0" err="1">
                <a:solidFill>
                  <a:srgbClr val="000000"/>
                </a:solidFill>
                <a:latin typeface="Calibri" panose="020F0502020204030204" pitchFamily="34" charset="0"/>
                <a:cs typeface="Calibri" panose="020F0502020204030204" pitchFamily="34" charset="0"/>
              </a:rPr>
              <a:t>n_iter</a:t>
            </a: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piece</a:t>
            </a:r>
          </a:p>
          <a:p>
            <a:pPr marL="0" indent="0">
              <a:buNone/>
            </a:pPr>
            <a:r>
              <a:rPr lang="en-GB" sz="1200" dirty="0">
                <a:solidFill>
                  <a:srgbClr val="000000"/>
                </a:solidFill>
                <a:latin typeface="Calibri" panose="020F0502020204030204" pitchFamily="34" charset="0"/>
                <a:cs typeface="Calibri" panose="020F0502020204030204" pitchFamily="34" charset="0"/>
              </a:rPr>
              <a:t>        else: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 '</a:t>
            </a:r>
          </a:p>
          <a:p>
            <a:pPr marL="0" indent="0">
              <a:buNone/>
            </a:pPr>
            <a:r>
              <a:rPr lang="en-GB" sz="1200" dirty="0">
                <a:solidFill>
                  <a:srgbClr val="000000"/>
                </a:solidFill>
                <a:latin typeface="Calibri" panose="020F0502020204030204" pitchFamily="34" charset="0"/>
                <a:cs typeface="Calibri" panose="020F0502020204030204" pitchFamily="34" charset="0"/>
              </a:rPr>
              <a:t>        if(pushing):  # if there's enemy piece to be pushed</a:t>
            </a:r>
          </a:p>
          <a:p>
            <a:pPr marL="0" indent="0">
              <a:buNone/>
            </a:pPr>
            <a:r>
              <a:rPr lang="en-GB" sz="1200" dirty="0">
                <a:solidFill>
                  <a:srgbClr val="000000"/>
                </a:solidFill>
                <a:latin typeface="Calibri" panose="020F0502020204030204" pitchFamily="34" charset="0"/>
                <a:cs typeface="Calibri" panose="020F0502020204030204" pitchFamily="34" charset="0"/>
              </a:rPr>
              <a:t>            if(</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offset[0] +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 in [0, 1, 2, 3] and </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offset[1] +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in [0, 1, 2, 3]):</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offset[0] +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offset[1] +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a:t>
            </a:r>
            <a:r>
              <a:rPr lang="en-GB" sz="1200" dirty="0" err="1">
                <a:solidFill>
                  <a:srgbClr val="000000"/>
                </a:solidFill>
                <a:latin typeface="Calibri" panose="020F0502020204030204" pitchFamily="34" charset="0"/>
                <a:cs typeface="Calibri" panose="020F0502020204030204" pitchFamily="34" charset="0"/>
              </a:rPr>
              <a:t>other_piece</a:t>
            </a:r>
            <a:endParaRPr lang="en-GB" sz="1200" dirty="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30111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226" y="826680"/>
            <a:ext cx="9833548" cy="1325563"/>
          </a:xfrm>
        </p:spPr>
        <p:txBody>
          <a:bodyPr>
            <a:normAutofit/>
          </a:bodyPr>
          <a:lstStyle/>
          <a:p>
            <a:pPr algn="ctr"/>
            <a:r>
              <a:rPr lang="en-GB" sz="4000" b="1" dirty="0">
                <a:solidFill>
                  <a:srgbClr val="FFFFFF"/>
                </a:solidFill>
              </a:rPr>
              <a:t>Search Problem Formulation</a:t>
            </a:r>
            <a:endParaRPr lang="en-GB" sz="4000" b="1">
              <a:solidFill>
                <a:srgbClr val="FFFFFF"/>
              </a:solidFill>
            </a:endParaRP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179225" y="3092970"/>
            <a:ext cx="10552331" cy="3580204"/>
          </a:xfrm>
        </p:spPr>
        <p:txBody>
          <a:bodyPr>
            <a:noAutofit/>
          </a:bodyPr>
          <a:lstStyle/>
          <a:p>
            <a:pPr marL="0" indent="0">
              <a:buNone/>
            </a:pPr>
            <a:r>
              <a:rPr lang="en-GB" sz="1600" b="1" dirty="0">
                <a:solidFill>
                  <a:srgbClr val="000000"/>
                </a:solidFill>
              </a:rPr>
              <a:t>Operator Costs:</a:t>
            </a:r>
          </a:p>
          <a:p>
            <a:pPr marL="0" indent="0">
              <a:buNone/>
            </a:pPr>
            <a:r>
              <a:rPr lang="en-GB" sz="1600" dirty="0">
                <a:solidFill>
                  <a:srgbClr val="000000"/>
                </a:solidFill>
              </a:rPr>
              <a:t>1</a:t>
            </a:r>
            <a:endParaRPr lang="en-GB" sz="1600" b="1" dirty="0">
              <a:solidFill>
                <a:srgbClr val="000000"/>
              </a:solidFill>
            </a:endParaRPr>
          </a:p>
          <a:p>
            <a:pPr marL="0" indent="0">
              <a:buNone/>
            </a:pPr>
            <a:r>
              <a:rPr lang="en-GB" sz="1600" b="1" dirty="0">
                <a:solidFill>
                  <a:srgbClr val="000000"/>
                </a:solidFill>
              </a:rPr>
              <a:t>Evaluation Function:</a:t>
            </a:r>
          </a:p>
          <a:p>
            <a:pPr>
              <a:lnSpc>
                <a:spcPct val="90000"/>
              </a:lnSpc>
              <a:spcBef>
                <a:spcPts val="1001"/>
              </a:spcBef>
              <a:tabLst>
                <a:tab pos="0" algn="l"/>
              </a:tabLst>
            </a:pPr>
            <a:r>
              <a:rPr lang="en-GB" sz="1400" b="0" strike="noStrike" spc="-1" dirty="0">
                <a:solidFill>
                  <a:srgbClr val="000000"/>
                </a:solidFill>
                <a:latin typeface="Calibri"/>
              </a:rPr>
              <a:t>1. </a:t>
            </a:r>
            <a:r>
              <a:rPr lang="pt-BR" sz="1400" b="0" strike="noStrike" spc="-1" dirty="0" err="1">
                <a:solidFill>
                  <a:srgbClr val="000000"/>
                </a:solidFill>
                <a:latin typeface="Calibri"/>
              </a:rPr>
              <a:t>countNumPiece</a:t>
            </a:r>
            <a:r>
              <a:rPr lang="en-GB" sz="1400" b="0" strike="noStrike" spc="-1" dirty="0">
                <a:solidFill>
                  <a:srgbClr val="000000"/>
                </a:solidFill>
                <a:latin typeface="Calibri"/>
              </a:rPr>
              <a:t>s: Evaluate the number of pieces on each board (More White Pieces -&gt; Positive Number else -&gt; Negative)</a:t>
            </a:r>
            <a:endParaRPr lang="pt-BR" sz="1400" b="0" strike="noStrike" spc="-1" dirty="0">
              <a:solidFill>
                <a:srgbClr val="000000"/>
              </a:solidFill>
              <a:latin typeface="Calibri"/>
            </a:endParaRPr>
          </a:p>
          <a:p>
            <a:pPr>
              <a:lnSpc>
                <a:spcPct val="90000"/>
              </a:lnSpc>
              <a:spcBef>
                <a:spcPts val="1001"/>
              </a:spcBef>
              <a:tabLst>
                <a:tab pos="0" algn="l"/>
              </a:tabLst>
            </a:pPr>
            <a:r>
              <a:rPr lang="en-GB" sz="1400" b="0" strike="noStrike" spc="-1" dirty="0">
                <a:solidFill>
                  <a:srgbClr val="000000"/>
                </a:solidFill>
                <a:latin typeface="Calibri"/>
              </a:rPr>
              <a:t>2. </a:t>
            </a:r>
            <a:r>
              <a:rPr lang="pt-BR" sz="1400" b="0" strike="noStrike" spc="-1" dirty="0" err="1">
                <a:solidFill>
                  <a:srgbClr val="000000"/>
                </a:solidFill>
                <a:latin typeface="Calibri"/>
              </a:rPr>
              <a:t>calcDiffNumPieces</a:t>
            </a:r>
            <a:r>
              <a:rPr lang="en-GB" sz="1400" b="0" strike="noStrike" spc="-1" dirty="0">
                <a:solidFill>
                  <a:srgbClr val="000000"/>
                </a:solidFill>
                <a:latin typeface="Calibri"/>
              </a:rPr>
              <a:t>: Calculate the value of the pieces of player, used to evaluate the game when the computer is on easy mode  </a:t>
            </a:r>
            <a:endParaRPr lang="pt-BR" sz="1400" b="0" strike="noStrike" spc="-1" dirty="0">
              <a:solidFill>
                <a:srgbClr val="000000"/>
              </a:solidFill>
              <a:latin typeface="Calibri"/>
            </a:endParaRPr>
          </a:p>
          <a:p>
            <a:pPr>
              <a:lnSpc>
                <a:spcPct val="90000"/>
              </a:lnSpc>
              <a:spcBef>
                <a:spcPts val="1001"/>
              </a:spcBef>
              <a:tabLst>
                <a:tab pos="0" algn="l"/>
              </a:tabLst>
            </a:pPr>
            <a:r>
              <a:rPr lang="en-GB" sz="1400" spc="-1" dirty="0">
                <a:solidFill>
                  <a:srgbClr val="000000"/>
                </a:solidFill>
                <a:latin typeface="Calibri"/>
              </a:rPr>
              <a:t>3</a:t>
            </a:r>
            <a:r>
              <a:rPr lang="en-GB" sz="1400" b="0" strike="noStrike" spc="-1" dirty="0">
                <a:solidFill>
                  <a:srgbClr val="000000"/>
                </a:solidFill>
                <a:latin typeface="Calibri"/>
              </a:rPr>
              <a:t>. </a:t>
            </a:r>
            <a:r>
              <a:rPr lang="en-GB" sz="1400" b="0" strike="noStrike" spc="-1" dirty="0" err="1">
                <a:solidFill>
                  <a:srgbClr val="000000"/>
                </a:solidFill>
                <a:latin typeface="Calibri"/>
              </a:rPr>
              <a:t>calcPoints</a:t>
            </a:r>
            <a:r>
              <a:rPr lang="en-GB" sz="1400" b="0" strike="noStrike" spc="-1" dirty="0">
                <a:solidFill>
                  <a:srgbClr val="000000"/>
                </a:solidFill>
                <a:latin typeface="Calibri"/>
              </a:rPr>
              <a:t>: Calculate Board*Abs(Board) Sum of all Boards.</a:t>
            </a:r>
            <a:endParaRPr lang="pt-BR" sz="1400" b="0" strike="noStrike" spc="-1" dirty="0">
              <a:solidFill>
                <a:srgbClr val="000000"/>
              </a:solidFill>
              <a:latin typeface="Calibri"/>
            </a:endParaRPr>
          </a:p>
          <a:p>
            <a:pPr>
              <a:lnSpc>
                <a:spcPct val="90000"/>
              </a:lnSpc>
              <a:spcBef>
                <a:spcPts val="1001"/>
              </a:spcBef>
              <a:tabLst>
                <a:tab pos="0" algn="l"/>
              </a:tabLst>
            </a:pPr>
            <a:r>
              <a:rPr lang="en-GB" sz="1400" b="0" strike="noStrike" spc="-1" dirty="0">
                <a:solidFill>
                  <a:srgbClr val="000000"/>
                </a:solidFill>
                <a:latin typeface="Calibri"/>
              </a:rPr>
              <a:t>Further explained in slide 13</a:t>
            </a:r>
            <a:endParaRPr lang="pt-BR" sz="1400" b="0" strike="noStrike" spc="-1" dirty="0">
              <a:solidFill>
                <a:srgbClr val="000000"/>
              </a:solidFill>
              <a:latin typeface="Calibri"/>
            </a:endParaRPr>
          </a:p>
        </p:txBody>
      </p:sp>
    </p:spTree>
    <p:extLst>
      <p:ext uri="{BB962C8B-B14F-4D97-AF65-F5344CB8AC3E}">
        <p14:creationId xmlns:p14="http://schemas.microsoft.com/office/powerpoint/2010/main" val="694919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6">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4267890E-EEB2-459F-8066-B56DCACBD5A5}"/>
              </a:ext>
            </a:extLst>
          </p:cNvPr>
          <p:cNvSpPr>
            <a:spLocks noGrp="1"/>
          </p:cNvSpPr>
          <p:nvPr>
            <p:ph type="title"/>
          </p:nvPr>
        </p:nvSpPr>
        <p:spPr>
          <a:xfrm>
            <a:off x="1179576" y="822960"/>
            <a:ext cx="9829800" cy="1325880"/>
          </a:xfrm>
        </p:spPr>
        <p:txBody>
          <a:bodyPr>
            <a:normAutofit/>
          </a:bodyPr>
          <a:lstStyle/>
          <a:p>
            <a:pPr algn="ctr"/>
            <a:r>
              <a:rPr lang="pt-BR" sz="4000" b="1" dirty="0" err="1">
                <a:solidFill>
                  <a:srgbClr val="FFFFFF"/>
                </a:solidFill>
              </a:rPr>
              <a:t>Implemented</a:t>
            </a:r>
            <a:r>
              <a:rPr lang="pt-BR" sz="4000" b="1" dirty="0">
                <a:solidFill>
                  <a:srgbClr val="FFFFFF"/>
                </a:solidFill>
              </a:rPr>
              <a:t> </a:t>
            </a:r>
            <a:r>
              <a:rPr lang="pt-BR" sz="4000" b="1" dirty="0" err="1">
                <a:solidFill>
                  <a:srgbClr val="FFFFFF"/>
                </a:solidFill>
              </a:rPr>
              <a:t>Algorithms</a:t>
            </a:r>
            <a:r>
              <a:rPr lang="pt-BR" sz="4000" b="1" dirty="0">
                <a:solidFill>
                  <a:srgbClr val="FFFFFF"/>
                </a:solidFill>
              </a:rPr>
              <a:t> </a:t>
            </a:r>
          </a:p>
        </p:txBody>
      </p:sp>
      <p:sp>
        <p:nvSpPr>
          <p:cNvPr id="3" name="Espaço Reservado para Conteúdo 2">
            <a:extLst>
              <a:ext uri="{FF2B5EF4-FFF2-40B4-BE49-F238E27FC236}">
                <a16:creationId xmlns:a16="http://schemas.microsoft.com/office/drawing/2014/main" id="{69D2C3CF-2ECA-4E89-86A9-90B324B101EC}"/>
              </a:ext>
            </a:extLst>
          </p:cNvPr>
          <p:cNvSpPr>
            <a:spLocks noGrp="1"/>
          </p:cNvSpPr>
          <p:nvPr>
            <p:ph idx="1"/>
          </p:nvPr>
        </p:nvSpPr>
        <p:spPr>
          <a:xfrm>
            <a:off x="804672" y="2827419"/>
            <a:ext cx="5126896" cy="3227626"/>
          </a:xfrm>
        </p:spPr>
        <p:txBody>
          <a:bodyPr anchor="ctr">
            <a:normAutofit/>
          </a:bodyPr>
          <a:lstStyle/>
          <a:p>
            <a:pPr marL="0" indent="0">
              <a:buNone/>
            </a:pPr>
            <a:r>
              <a:rPr lang="pt-BR" sz="1900" dirty="0" err="1">
                <a:solidFill>
                  <a:srgbClr val="000000"/>
                </a:solidFill>
              </a:rPr>
              <a:t>Considering</a:t>
            </a:r>
            <a:r>
              <a:rPr lang="pt-BR" sz="1900" dirty="0">
                <a:solidFill>
                  <a:srgbClr val="000000"/>
                </a:solidFill>
              </a:rPr>
              <a:t> </a:t>
            </a:r>
            <a:r>
              <a:rPr lang="pt-BR" sz="1900" dirty="0" err="1">
                <a:solidFill>
                  <a:srgbClr val="000000"/>
                </a:solidFill>
              </a:rPr>
              <a:t>our</a:t>
            </a:r>
            <a:r>
              <a:rPr lang="pt-BR" sz="1900" dirty="0">
                <a:solidFill>
                  <a:srgbClr val="000000"/>
                </a:solidFill>
              </a:rPr>
              <a:t> </a:t>
            </a:r>
            <a:r>
              <a:rPr lang="pt-BR" sz="1900" dirty="0" err="1">
                <a:solidFill>
                  <a:srgbClr val="000000"/>
                </a:solidFill>
              </a:rPr>
              <a:t>projects</a:t>
            </a:r>
            <a:r>
              <a:rPr lang="pt-BR" sz="1900" dirty="0">
                <a:solidFill>
                  <a:srgbClr val="000000"/>
                </a:solidFill>
              </a:rPr>
              <a:t> </a:t>
            </a:r>
            <a:r>
              <a:rPr lang="pt-BR" sz="1900" dirty="0" err="1">
                <a:solidFill>
                  <a:srgbClr val="000000"/>
                </a:solidFill>
              </a:rPr>
              <a:t>needs</a:t>
            </a:r>
            <a:r>
              <a:rPr lang="pt-BR" sz="1900" dirty="0">
                <a:solidFill>
                  <a:srgbClr val="000000"/>
                </a:solidFill>
              </a:rPr>
              <a:t>, </a:t>
            </a:r>
            <a:r>
              <a:rPr lang="pt-BR" sz="1900" dirty="0" err="1">
                <a:solidFill>
                  <a:srgbClr val="000000"/>
                </a:solidFill>
              </a:rPr>
              <a:t>we</a:t>
            </a:r>
            <a:r>
              <a:rPr lang="pt-BR" sz="1900" dirty="0">
                <a:solidFill>
                  <a:srgbClr val="000000"/>
                </a:solidFill>
              </a:rPr>
              <a:t> </a:t>
            </a:r>
            <a:r>
              <a:rPr lang="pt-BR" sz="1900" dirty="0" err="1">
                <a:solidFill>
                  <a:srgbClr val="000000"/>
                </a:solidFill>
              </a:rPr>
              <a:t>used</a:t>
            </a:r>
            <a:r>
              <a:rPr lang="pt-BR" sz="1900" dirty="0">
                <a:solidFill>
                  <a:srgbClr val="000000"/>
                </a:solidFill>
              </a:rPr>
              <a:t> </a:t>
            </a:r>
            <a:r>
              <a:rPr lang="pt-BR" sz="1900" dirty="0" err="1">
                <a:solidFill>
                  <a:srgbClr val="000000"/>
                </a:solidFill>
              </a:rPr>
              <a:t>the</a:t>
            </a:r>
            <a:r>
              <a:rPr lang="pt-BR" sz="1900" dirty="0">
                <a:solidFill>
                  <a:srgbClr val="000000"/>
                </a:solidFill>
              </a:rPr>
              <a:t> </a:t>
            </a:r>
            <a:r>
              <a:rPr lang="pt-BR" sz="1900" dirty="0" err="1">
                <a:solidFill>
                  <a:srgbClr val="000000"/>
                </a:solidFill>
              </a:rPr>
              <a:t>Minimax</a:t>
            </a:r>
            <a:r>
              <a:rPr lang="pt-BR" sz="1900" dirty="0">
                <a:solidFill>
                  <a:srgbClr val="000000"/>
                </a:solidFill>
              </a:rPr>
              <a:t> </a:t>
            </a:r>
            <a:r>
              <a:rPr lang="pt-BR" sz="1900" dirty="0" err="1">
                <a:solidFill>
                  <a:srgbClr val="000000"/>
                </a:solidFill>
              </a:rPr>
              <a:t>algorithm</a:t>
            </a:r>
            <a:r>
              <a:rPr lang="pt-BR" sz="1900" dirty="0">
                <a:solidFill>
                  <a:srgbClr val="000000"/>
                </a:solidFill>
              </a:rPr>
              <a:t> </a:t>
            </a:r>
            <a:r>
              <a:rPr lang="pt-BR" sz="1900" dirty="0" err="1">
                <a:solidFill>
                  <a:srgbClr val="000000"/>
                </a:solidFill>
              </a:rPr>
              <a:t>to</a:t>
            </a:r>
            <a:r>
              <a:rPr lang="pt-BR" sz="1900" dirty="0">
                <a:solidFill>
                  <a:srgbClr val="000000"/>
                </a:solidFill>
              </a:rPr>
              <a:t> </a:t>
            </a:r>
            <a:r>
              <a:rPr lang="pt-BR" sz="1900" dirty="0" err="1">
                <a:solidFill>
                  <a:srgbClr val="000000"/>
                </a:solidFill>
              </a:rPr>
              <a:t>evaluate</a:t>
            </a:r>
            <a:r>
              <a:rPr lang="pt-BR" sz="1900" dirty="0">
                <a:solidFill>
                  <a:srgbClr val="000000"/>
                </a:solidFill>
              </a:rPr>
              <a:t> </a:t>
            </a:r>
            <a:r>
              <a:rPr lang="pt-BR" sz="1900" dirty="0" err="1">
                <a:solidFill>
                  <a:srgbClr val="000000"/>
                </a:solidFill>
              </a:rPr>
              <a:t>the</a:t>
            </a:r>
            <a:r>
              <a:rPr lang="pt-BR" sz="1900" dirty="0">
                <a:solidFill>
                  <a:srgbClr val="000000"/>
                </a:solidFill>
              </a:rPr>
              <a:t> plays When in </a:t>
            </a:r>
            <a:r>
              <a:rPr lang="pt-BR" sz="1900" dirty="0" err="1">
                <a:solidFill>
                  <a:srgbClr val="000000"/>
                </a:solidFill>
              </a:rPr>
              <a:t>computer</a:t>
            </a:r>
            <a:r>
              <a:rPr lang="pt-BR" sz="1900" dirty="0">
                <a:solidFill>
                  <a:srgbClr val="000000"/>
                </a:solidFill>
              </a:rPr>
              <a:t> </a:t>
            </a:r>
            <a:r>
              <a:rPr lang="pt-BR" sz="1900" dirty="0" err="1">
                <a:solidFill>
                  <a:srgbClr val="000000"/>
                </a:solidFill>
              </a:rPr>
              <a:t>vs</a:t>
            </a:r>
            <a:r>
              <a:rPr lang="pt-BR" sz="1900" dirty="0">
                <a:solidFill>
                  <a:srgbClr val="000000"/>
                </a:solidFill>
              </a:rPr>
              <a:t> </a:t>
            </a:r>
            <a:r>
              <a:rPr lang="pt-BR" sz="1900" dirty="0" err="1">
                <a:solidFill>
                  <a:srgbClr val="000000"/>
                </a:solidFill>
              </a:rPr>
              <a:t>computer</a:t>
            </a:r>
            <a:r>
              <a:rPr lang="pt-BR" sz="1900" dirty="0">
                <a:solidFill>
                  <a:srgbClr val="000000"/>
                </a:solidFill>
              </a:rPr>
              <a:t> </a:t>
            </a:r>
            <a:r>
              <a:rPr lang="pt-BR" sz="1900" dirty="0" err="1">
                <a:solidFill>
                  <a:srgbClr val="000000"/>
                </a:solidFill>
              </a:rPr>
              <a:t>mode</a:t>
            </a:r>
            <a:r>
              <a:rPr lang="pt-BR" sz="1900" dirty="0">
                <a:solidFill>
                  <a:srgbClr val="000000"/>
                </a:solidFill>
              </a:rPr>
              <a:t>, </a:t>
            </a:r>
            <a:r>
              <a:rPr lang="pt-BR" sz="1900" dirty="0" err="1">
                <a:solidFill>
                  <a:srgbClr val="000000"/>
                </a:solidFill>
              </a:rPr>
              <a:t>minimizing</a:t>
            </a:r>
            <a:r>
              <a:rPr lang="pt-BR" sz="1900" dirty="0">
                <a:solidFill>
                  <a:srgbClr val="000000"/>
                </a:solidFill>
              </a:rPr>
              <a:t> </a:t>
            </a:r>
            <a:r>
              <a:rPr lang="pt-BR" sz="1900" dirty="0" err="1">
                <a:solidFill>
                  <a:srgbClr val="000000"/>
                </a:solidFill>
              </a:rPr>
              <a:t>or</a:t>
            </a:r>
            <a:r>
              <a:rPr lang="pt-BR" sz="1900" dirty="0">
                <a:solidFill>
                  <a:srgbClr val="000000"/>
                </a:solidFill>
              </a:rPr>
              <a:t> </a:t>
            </a:r>
            <a:r>
              <a:rPr lang="pt-BR" sz="1900" dirty="0" err="1">
                <a:solidFill>
                  <a:srgbClr val="000000"/>
                </a:solidFill>
              </a:rPr>
              <a:t>maximazing</a:t>
            </a:r>
            <a:r>
              <a:rPr lang="pt-BR" sz="1900" dirty="0">
                <a:solidFill>
                  <a:srgbClr val="000000"/>
                </a:solidFill>
              </a:rPr>
              <a:t> </a:t>
            </a:r>
            <a:r>
              <a:rPr lang="pt-BR" sz="1900" dirty="0" err="1">
                <a:solidFill>
                  <a:srgbClr val="000000"/>
                </a:solidFill>
              </a:rPr>
              <a:t>the</a:t>
            </a:r>
            <a:r>
              <a:rPr lang="pt-BR" sz="1900" dirty="0">
                <a:solidFill>
                  <a:srgbClr val="000000"/>
                </a:solidFill>
              </a:rPr>
              <a:t> total score </a:t>
            </a:r>
            <a:r>
              <a:rPr lang="pt-BR" sz="1900" dirty="0" err="1">
                <a:solidFill>
                  <a:srgbClr val="000000"/>
                </a:solidFill>
              </a:rPr>
              <a:t>of</a:t>
            </a:r>
            <a:r>
              <a:rPr lang="pt-BR" sz="1900" dirty="0">
                <a:solidFill>
                  <a:srgbClr val="000000"/>
                </a:solidFill>
              </a:rPr>
              <a:t> a player, </a:t>
            </a:r>
            <a:r>
              <a:rPr lang="pt-BR" sz="1900" dirty="0" err="1">
                <a:solidFill>
                  <a:srgbClr val="000000"/>
                </a:solidFill>
              </a:rPr>
              <a:t>given</a:t>
            </a:r>
            <a:r>
              <a:rPr lang="pt-BR" sz="1900" dirty="0">
                <a:solidFill>
                  <a:srgbClr val="000000"/>
                </a:solidFill>
              </a:rPr>
              <a:t> a </a:t>
            </a:r>
            <a:r>
              <a:rPr lang="pt-BR" sz="1900" dirty="0" err="1">
                <a:solidFill>
                  <a:srgbClr val="000000"/>
                </a:solidFill>
              </a:rPr>
              <a:t>list</a:t>
            </a:r>
            <a:r>
              <a:rPr lang="pt-BR" sz="1900" dirty="0">
                <a:solidFill>
                  <a:srgbClr val="000000"/>
                </a:solidFill>
              </a:rPr>
              <a:t> </a:t>
            </a:r>
            <a:r>
              <a:rPr lang="pt-BR" sz="1900" dirty="0" err="1">
                <a:solidFill>
                  <a:srgbClr val="000000"/>
                </a:solidFill>
              </a:rPr>
              <a:t>of</a:t>
            </a:r>
            <a:r>
              <a:rPr lang="pt-BR" sz="1900" dirty="0">
                <a:solidFill>
                  <a:srgbClr val="000000"/>
                </a:solidFill>
              </a:rPr>
              <a:t> </a:t>
            </a:r>
            <a:r>
              <a:rPr lang="pt-BR" sz="1900" dirty="0" err="1">
                <a:solidFill>
                  <a:srgbClr val="000000"/>
                </a:solidFill>
              </a:rPr>
              <a:t>the</a:t>
            </a:r>
            <a:r>
              <a:rPr lang="pt-BR" sz="1900" dirty="0">
                <a:solidFill>
                  <a:srgbClr val="000000"/>
                </a:solidFill>
              </a:rPr>
              <a:t> legal moves.</a:t>
            </a:r>
          </a:p>
          <a:p>
            <a:pPr marL="0" indent="0">
              <a:buNone/>
            </a:pPr>
            <a:r>
              <a:rPr lang="pt-BR" sz="1900" dirty="0" err="1">
                <a:solidFill>
                  <a:srgbClr val="000000"/>
                </a:solidFill>
              </a:rPr>
              <a:t>We</a:t>
            </a:r>
            <a:r>
              <a:rPr lang="pt-BR" sz="1900" dirty="0">
                <a:solidFill>
                  <a:srgbClr val="000000"/>
                </a:solidFill>
              </a:rPr>
              <a:t> </a:t>
            </a:r>
            <a:r>
              <a:rPr lang="pt-BR" sz="1900" dirty="0" err="1">
                <a:solidFill>
                  <a:srgbClr val="000000"/>
                </a:solidFill>
              </a:rPr>
              <a:t>also</a:t>
            </a:r>
            <a:r>
              <a:rPr lang="pt-BR" sz="1900" dirty="0">
                <a:solidFill>
                  <a:srgbClr val="000000"/>
                </a:solidFill>
              </a:rPr>
              <a:t> </a:t>
            </a:r>
            <a:r>
              <a:rPr lang="pt-BR" sz="1900" dirty="0" err="1">
                <a:solidFill>
                  <a:srgbClr val="000000"/>
                </a:solidFill>
              </a:rPr>
              <a:t>applied</a:t>
            </a:r>
            <a:r>
              <a:rPr lang="pt-BR" sz="1900" dirty="0">
                <a:solidFill>
                  <a:srgbClr val="000000"/>
                </a:solidFill>
              </a:rPr>
              <a:t> </a:t>
            </a:r>
            <a:r>
              <a:rPr lang="pt-BR" sz="1900" dirty="0" err="1">
                <a:solidFill>
                  <a:srgbClr val="000000"/>
                </a:solidFill>
              </a:rPr>
              <a:t>the</a:t>
            </a:r>
            <a:r>
              <a:rPr lang="pt-BR" sz="1900" dirty="0">
                <a:solidFill>
                  <a:srgbClr val="000000"/>
                </a:solidFill>
              </a:rPr>
              <a:t> </a:t>
            </a:r>
            <a:r>
              <a:rPr lang="pt-BR" sz="1900" dirty="0" err="1">
                <a:solidFill>
                  <a:srgbClr val="000000"/>
                </a:solidFill>
              </a:rPr>
              <a:t>alpha-beta</a:t>
            </a:r>
            <a:r>
              <a:rPr lang="pt-BR" sz="1900" dirty="0">
                <a:solidFill>
                  <a:srgbClr val="000000"/>
                </a:solidFill>
              </a:rPr>
              <a:t> </a:t>
            </a:r>
            <a:r>
              <a:rPr lang="pt-BR" sz="1900" dirty="0" err="1">
                <a:solidFill>
                  <a:srgbClr val="000000"/>
                </a:solidFill>
              </a:rPr>
              <a:t>prunning</a:t>
            </a:r>
            <a:r>
              <a:rPr lang="pt-BR" sz="1900" dirty="0">
                <a:solidFill>
                  <a:srgbClr val="000000"/>
                </a:solidFill>
              </a:rPr>
              <a:t> </a:t>
            </a:r>
            <a:r>
              <a:rPr lang="pt-BR" sz="1900" dirty="0" err="1">
                <a:solidFill>
                  <a:srgbClr val="000000"/>
                </a:solidFill>
              </a:rPr>
              <a:t>to</a:t>
            </a:r>
            <a:r>
              <a:rPr lang="pt-BR" sz="1900" dirty="0">
                <a:solidFill>
                  <a:srgbClr val="000000"/>
                </a:solidFill>
              </a:rPr>
              <a:t> </a:t>
            </a:r>
            <a:r>
              <a:rPr lang="pt-BR" sz="1900" dirty="0" err="1">
                <a:solidFill>
                  <a:srgbClr val="000000"/>
                </a:solidFill>
              </a:rPr>
              <a:t>reduce</a:t>
            </a:r>
            <a:r>
              <a:rPr lang="pt-BR" sz="1900" dirty="0">
                <a:solidFill>
                  <a:srgbClr val="000000"/>
                </a:solidFill>
              </a:rPr>
              <a:t> </a:t>
            </a:r>
            <a:r>
              <a:rPr lang="pt-BR" sz="1900" dirty="0" err="1">
                <a:solidFill>
                  <a:srgbClr val="000000"/>
                </a:solidFill>
              </a:rPr>
              <a:t>the</a:t>
            </a:r>
            <a:r>
              <a:rPr lang="pt-BR" sz="1900" dirty="0">
                <a:solidFill>
                  <a:srgbClr val="000000"/>
                </a:solidFill>
              </a:rPr>
              <a:t> </a:t>
            </a:r>
            <a:r>
              <a:rPr lang="pt-BR" sz="1900" dirty="0" err="1">
                <a:solidFill>
                  <a:srgbClr val="000000"/>
                </a:solidFill>
              </a:rPr>
              <a:t>amount</a:t>
            </a:r>
            <a:r>
              <a:rPr lang="pt-BR" sz="1900" dirty="0">
                <a:solidFill>
                  <a:srgbClr val="000000"/>
                </a:solidFill>
              </a:rPr>
              <a:t> </a:t>
            </a:r>
            <a:r>
              <a:rPr lang="pt-BR" sz="1900" dirty="0" err="1">
                <a:solidFill>
                  <a:srgbClr val="000000"/>
                </a:solidFill>
              </a:rPr>
              <a:t>of</a:t>
            </a:r>
            <a:r>
              <a:rPr lang="pt-BR" sz="1900" dirty="0">
                <a:solidFill>
                  <a:srgbClr val="000000"/>
                </a:solidFill>
              </a:rPr>
              <a:t> </a:t>
            </a:r>
            <a:r>
              <a:rPr lang="pt-BR" sz="1900" dirty="0" err="1">
                <a:solidFill>
                  <a:srgbClr val="000000"/>
                </a:solidFill>
              </a:rPr>
              <a:t>states</a:t>
            </a:r>
            <a:r>
              <a:rPr lang="pt-BR" sz="1900" dirty="0">
                <a:solidFill>
                  <a:srgbClr val="000000"/>
                </a:solidFill>
              </a:rPr>
              <a:t> </a:t>
            </a:r>
            <a:r>
              <a:rPr lang="pt-BR" sz="1900" dirty="0" err="1">
                <a:solidFill>
                  <a:srgbClr val="000000"/>
                </a:solidFill>
              </a:rPr>
              <a:t>visited</a:t>
            </a:r>
            <a:r>
              <a:rPr lang="pt-BR" sz="1900" dirty="0">
                <a:solidFill>
                  <a:srgbClr val="000000"/>
                </a:solidFill>
              </a:rPr>
              <a:t>.</a:t>
            </a:r>
          </a:p>
          <a:p>
            <a:pPr marL="0" indent="0">
              <a:buNone/>
            </a:pPr>
            <a:r>
              <a:rPr lang="pt-BR" sz="1900" dirty="0">
                <a:solidFill>
                  <a:srgbClr val="000000"/>
                </a:solidFill>
              </a:rPr>
              <a:t> </a:t>
            </a:r>
          </a:p>
        </p:txBody>
      </p:sp>
      <p:pic>
        <p:nvPicPr>
          <p:cNvPr id="5" name="Imagem 4" descr="Texto&#10;&#10;Descrição gerada automaticamente">
            <a:extLst>
              <a:ext uri="{FF2B5EF4-FFF2-40B4-BE49-F238E27FC236}">
                <a16:creationId xmlns:a16="http://schemas.microsoft.com/office/drawing/2014/main" id="{98F209F9-29B1-40EC-B049-16F29FCA9D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196" y="2652886"/>
            <a:ext cx="5155899" cy="3725137"/>
          </a:xfrm>
          <a:prstGeom prst="rect">
            <a:avLst/>
          </a:prstGeom>
        </p:spPr>
      </p:pic>
      <p:sp>
        <p:nvSpPr>
          <p:cNvPr id="6" name="CaixaDeTexto 5">
            <a:extLst>
              <a:ext uri="{FF2B5EF4-FFF2-40B4-BE49-F238E27FC236}">
                <a16:creationId xmlns:a16="http://schemas.microsoft.com/office/drawing/2014/main" id="{26496B8F-7260-4D41-B065-0404208D544F}"/>
              </a:ext>
            </a:extLst>
          </p:cNvPr>
          <p:cNvSpPr txBox="1"/>
          <p:nvPr/>
        </p:nvSpPr>
        <p:spPr>
          <a:xfrm>
            <a:off x="8325165" y="6378023"/>
            <a:ext cx="1865960" cy="276999"/>
          </a:xfrm>
          <a:prstGeom prst="rect">
            <a:avLst/>
          </a:prstGeom>
          <a:noFill/>
        </p:spPr>
        <p:txBody>
          <a:bodyPr wrap="none" rtlCol="0">
            <a:spAutoFit/>
          </a:bodyPr>
          <a:lstStyle/>
          <a:p>
            <a:r>
              <a:rPr lang="pt-BR" sz="1200" dirty="0"/>
              <a:t>Figure 2 -  </a:t>
            </a:r>
            <a:r>
              <a:rPr lang="pt-BR" sz="1200" dirty="0" err="1"/>
              <a:t>part</a:t>
            </a:r>
            <a:r>
              <a:rPr lang="pt-BR" sz="1200" dirty="0"/>
              <a:t> </a:t>
            </a:r>
            <a:r>
              <a:rPr lang="pt-BR" sz="1200" dirty="0" err="1"/>
              <a:t>of</a:t>
            </a:r>
            <a:r>
              <a:rPr lang="pt-BR" sz="1200" dirty="0"/>
              <a:t> </a:t>
            </a:r>
            <a:r>
              <a:rPr lang="pt-BR" sz="1200" dirty="0" err="1"/>
              <a:t>minimax</a:t>
            </a:r>
            <a:r>
              <a:rPr lang="pt-BR" sz="1200" dirty="0"/>
              <a:t> </a:t>
            </a:r>
          </a:p>
        </p:txBody>
      </p:sp>
    </p:spTree>
    <p:extLst>
      <p:ext uri="{BB962C8B-B14F-4D97-AF65-F5344CB8AC3E}">
        <p14:creationId xmlns:p14="http://schemas.microsoft.com/office/powerpoint/2010/main" val="1417680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B164D969-46F1-44FC-B488-3FA68C6775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707"/>
            <a:ext cx="12188952" cy="6656293"/>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F3003D4E-E9FF-4669-90E7-7CED081587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7101"/>
          <a:stretch/>
        </p:blipFill>
        <p:spPr>
          <a:xfrm flipV="1">
            <a:off x="2" y="1"/>
            <a:ext cx="12191999" cy="1878950"/>
          </a:xfrm>
          <a:custGeom>
            <a:avLst/>
            <a:gdLst>
              <a:gd name="connsiteX0" fmla="*/ 0 w 12191999"/>
              <a:gd name="connsiteY0" fmla="*/ 1878950 h 1878950"/>
              <a:gd name="connsiteX1" fmla="*/ 12191999 w 12191999"/>
              <a:gd name="connsiteY1" fmla="*/ 1878950 h 1878950"/>
              <a:gd name="connsiteX2" fmla="*/ 12191999 w 12191999"/>
              <a:gd name="connsiteY2" fmla="*/ 0 h 1878950"/>
              <a:gd name="connsiteX3" fmla="*/ 0 w 12191999"/>
              <a:gd name="connsiteY3" fmla="*/ 0 h 1878950"/>
            </a:gdLst>
            <a:ahLst/>
            <a:cxnLst>
              <a:cxn ang="0">
                <a:pos x="connsiteX0" y="connsiteY0"/>
              </a:cxn>
              <a:cxn ang="0">
                <a:pos x="connsiteX1" y="connsiteY1"/>
              </a:cxn>
              <a:cxn ang="0">
                <a:pos x="connsiteX2" y="connsiteY2"/>
              </a:cxn>
              <a:cxn ang="0">
                <a:pos x="connsiteX3" y="connsiteY3"/>
              </a:cxn>
            </a:cxnLst>
            <a:rect l="l" t="t" r="r" b="b"/>
            <a:pathLst>
              <a:path w="12191999" h="1878950">
                <a:moveTo>
                  <a:pt x="0" y="1878950"/>
                </a:moveTo>
                <a:lnTo>
                  <a:pt x="12191999" y="1878950"/>
                </a:lnTo>
                <a:lnTo>
                  <a:pt x="12191999" y="0"/>
                </a:lnTo>
                <a:lnTo>
                  <a:pt x="0" y="0"/>
                </a:lnTo>
                <a:close/>
              </a:path>
            </a:pathLst>
          </a:custGeom>
        </p:spPr>
      </p:pic>
      <p:pic>
        <p:nvPicPr>
          <p:cNvPr id="26" name="Picture 25">
            <a:extLst>
              <a:ext uri="{FF2B5EF4-FFF2-40B4-BE49-F238E27FC236}">
                <a16:creationId xmlns:a16="http://schemas.microsoft.com/office/drawing/2014/main" id="{A7D98261-3895-4FB5-B9CE-26FAF635730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914024"/>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2" name="Título 1">
            <a:extLst>
              <a:ext uri="{FF2B5EF4-FFF2-40B4-BE49-F238E27FC236}">
                <a16:creationId xmlns:a16="http://schemas.microsoft.com/office/drawing/2014/main" id="{177C98C9-E70E-4F63-AB84-0147CBBE5216}"/>
              </a:ext>
            </a:extLst>
          </p:cNvPr>
          <p:cNvSpPr>
            <a:spLocks noGrp="1"/>
          </p:cNvSpPr>
          <p:nvPr>
            <p:ph type="title"/>
          </p:nvPr>
        </p:nvSpPr>
        <p:spPr>
          <a:xfrm>
            <a:off x="805661" y="1401859"/>
            <a:ext cx="3510845" cy="4054282"/>
          </a:xfrm>
        </p:spPr>
        <p:txBody>
          <a:bodyPr>
            <a:normAutofit/>
          </a:bodyPr>
          <a:lstStyle/>
          <a:p>
            <a:r>
              <a:rPr lang="pt-BR" sz="3700" b="1">
                <a:solidFill>
                  <a:srgbClr val="FFFFFF"/>
                </a:solidFill>
              </a:rPr>
              <a:t>Experimental Implementations</a:t>
            </a:r>
          </a:p>
        </p:txBody>
      </p:sp>
      <p:sp>
        <p:nvSpPr>
          <p:cNvPr id="3" name="Espaço Reservado para Conteúdo 2">
            <a:extLst>
              <a:ext uri="{FF2B5EF4-FFF2-40B4-BE49-F238E27FC236}">
                <a16:creationId xmlns:a16="http://schemas.microsoft.com/office/drawing/2014/main" id="{F9B36DAA-FB63-4BB4-AC96-6E9D8FDE5EA1}"/>
              </a:ext>
            </a:extLst>
          </p:cNvPr>
          <p:cNvSpPr>
            <a:spLocks noGrp="1"/>
          </p:cNvSpPr>
          <p:nvPr>
            <p:ph idx="1"/>
          </p:nvPr>
        </p:nvSpPr>
        <p:spPr>
          <a:xfrm>
            <a:off x="5257800" y="1553134"/>
            <a:ext cx="6128539" cy="3751732"/>
          </a:xfrm>
        </p:spPr>
        <p:txBody>
          <a:bodyPr anchor="ctr">
            <a:normAutofit/>
          </a:bodyPr>
          <a:lstStyle/>
          <a:p>
            <a:pPr marL="0" indent="0">
              <a:spcBef>
                <a:spcPts val="1001"/>
              </a:spcBef>
              <a:buNone/>
              <a:tabLst>
                <a:tab pos="0" algn="l"/>
              </a:tabLst>
            </a:pP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During</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the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Project’s</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implementation</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we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encountered</a:t>
            </a:r>
            <a:r>
              <a:rPr lang="pt-BR" sz="1700" b="0" strike="noStrike" spc="-1" dirty="0">
                <a:solidFill>
                  <a:srgbClr val="FFFFFF"/>
                </a:solidFill>
                <a:latin typeface="Calibri"/>
                <a:ea typeface="Noto Sans CJK SC"/>
              </a:rPr>
              <a:t> some </a:t>
            </a:r>
            <a:r>
              <a:rPr lang="pt-BR" sz="1700" b="0" strike="noStrike" spc="-1" dirty="0" err="1">
                <a:solidFill>
                  <a:srgbClr val="FFFFFF"/>
                </a:solidFill>
                <a:latin typeface="Calibri"/>
                <a:ea typeface="Noto Sans CJK SC"/>
              </a:rPr>
              <a:t>issues</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regarding</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the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code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efficiency</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mostly</a:t>
            </a:r>
            <a:r>
              <a:rPr lang="pt-BR" sz="1700" b="0" strike="noStrike" spc="-1" dirty="0">
                <a:solidFill>
                  <a:srgbClr val="FFFFFF"/>
                </a:solidFill>
                <a:latin typeface="Calibri"/>
                <a:ea typeface="Noto Sans CJK SC"/>
              </a:rPr>
              <a:t> When </a:t>
            </a:r>
            <a:r>
              <a:rPr lang="pt-BR" sz="1700" b="0" strike="noStrike" spc="-1" dirty="0" err="1">
                <a:solidFill>
                  <a:srgbClr val="FFFFFF"/>
                </a:solidFill>
                <a:latin typeface="Calibri"/>
                <a:ea typeface="Noto Sans CJK SC"/>
              </a:rPr>
              <a:t>we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implemented</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the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Minimax</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algorithm</a:t>
            </a:r>
            <a:r>
              <a:rPr lang="pt-BR" sz="1700" b="0" strike="noStrike" spc="-1" dirty="0">
                <a:solidFill>
                  <a:srgbClr val="FFFFFF"/>
                </a:solidFill>
                <a:latin typeface="Calibri"/>
                <a:ea typeface="Noto Sans CJK SC"/>
              </a:rPr>
              <a:t>. Both </a:t>
            </a:r>
            <a:r>
              <a:rPr lang="pt-BR" sz="1700" b="0" strike="noStrike" spc="-1" dirty="0" err="1">
                <a:solidFill>
                  <a:srgbClr val="FFFFFF"/>
                </a:solidFill>
                <a:latin typeface="Calibri"/>
                <a:ea typeface="Noto Sans CJK SC"/>
              </a:rPr>
              <a:t>functions</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to</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get</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all</a:t>
            </a:r>
            <a:r>
              <a:rPr lang="pt-BR" sz="1700" b="0" strike="noStrike" spc="-1" dirty="0">
                <a:solidFill>
                  <a:srgbClr val="FFFFFF"/>
                </a:solidFill>
                <a:latin typeface="Calibri"/>
                <a:ea typeface="Noto Sans CJK SC"/>
              </a:rPr>
              <a:t> legal moves </a:t>
            </a:r>
            <a:r>
              <a:rPr lang="pt-BR" sz="1700" b="0" strike="noStrike" spc="-1" dirty="0" err="1">
                <a:solidFill>
                  <a:srgbClr val="FFFFFF"/>
                </a:solidFill>
                <a:latin typeface="Calibri"/>
                <a:ea typeface="Noto Sans CJK SC"/>
              </a:rPr>
              <a:t>and</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to</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calculate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the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value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of</a:t>
            </a:r>
            <a:r>
              <a:rPr lang="pt-BR" sz="1700" b="0" strike="noStrike" spc="-1" dirty="0">
                <a:solidFill>
                  <a:srgbClr val="FFFFFF"/>
                </a:solidFill>
                <a:latin typeface="Calibri"/>
                <a:ea typeface="Noto Sans CJK SC"/>
              </a:rPr>
              <a:t> a board </a:t>
            </a:r>
            <a:r>
              <a:rPr lang="pt-BR" sz="1700" b="0" strike="noStrike" spc="-1" dirty="0" err="1">
                <a:solidFill>
                  <a:srgbClr val="FFFFFF"/>
                </a:solidFill>
                <a:latin typeface="Calibri"/>
                <a:ea typeface="Noto Sans CJK SC"/>
              </a:rPr>
              <a:t>after</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each</a:t>
            </a:r>
            <a:r>
              <a:rPr lang="pt-BR" sz="1700" b="0" strike="noStrike" spc="-1" dirty="0">
                <a:solidFill>
                  <a:srgbClr val="FFFFFF"/>
                </a:solidFill>
                <a:latin typeface="Calibri"/>
                <a:ea typeface="Noto Sans CJK SC"/>
              </a:rPr>
              <a:t> move </a:t>
            </a:r>
            <a:r>
              <a:rPr lang="pt-BR" sz="1700" b="0" strike="noStrike" spc="-1" dirty="0" err="1">
                <a:solidFill>
                  <a:srgbClr val="FFFFFF"/>
                </a:solidFill>
                <a:latin typeface="Calibri"/>
                <a:ea typeface="Noto Sans CJK SC"/>
              </a:rPr>
              <a:t>were</a:t>
            </a:r>
            <a:r>
              <a:rPr lang="pt-BR" sz="1700" b="0" strike="noStrike" spc="-1" dirty="0">
                <a:solidFill>
                  <a:srgbClr val="FFFFFF"/>
                </a:solidFill>
                <a:latin typeface="Calibri"/>
                <a:ea typeface="Noto Sans CJK SC"/>
              </a:rPr>
              <a:t> quite </a:t>
            </a:r>
            <a:r>
              <a:rPr lang="pt-BR" sz="1700" b="0" strike="noStrike" spc="-1" dirty="0" err="1">
                <a:solidFill>
                  <a:srgbClr val="FFFFFF"/>
                </a:solidFill>
                <a:latin typeface="Calibri"/>
                <a:ea typeface="Noto Sans CJK SC"/>
              </a:rPr>
              <a:t>slow</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when</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called</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so</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many</a:t>
            </a:r>
            <a:r>
              <a:rPr lang="pt-BR" sz="1700" b="0" strike="noStrike" spc="-1" dirty="0">
                <a:solidFill>
                  <a:srgbClr val="FFFFFF"/>
                </a:solidFill>
                <a:latin typeface="Calibri"/>
                <a:ea typeface="Noto Sans CJK SC"/>
              </a:rPr>
              <a:t> times </a:t>
            </a:r>
            <a:r>
              <a:rPr lang="pt-BR" sz="1700" b="0" strike="noStrike" spc="-1" dirty="0" err="1">
                <a:solidFill>
                  <a:srgbClr val="FFFFFF"/>
                </a:solidFill>
                <a:latin typeface="Calibri"/>
                <a:ea typeface="Noto Sans CJK SC"/>
              </a:rPr>
              <a:t>by</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Minimax</a:t>
            </a:r>
            <a:r>
              <a:rPr lang="pt-BR" sz="1700" b="0" strike="noStrike" spc="-1" dirty="0">
                <a:solidFill>
                  <a:srgbClr val="FFFFFF"/>
                </a:solidFill>
                <a:latin typeface="Calibri"/>
                <a:ea typeface="Noto Sans CJK SC"/>
              </a:rPr>
              <a:t>. </a:t>
            </a:r>
            <a:r>
              <a:rPr lang="pt-BR" sz="1700" b="0" strike="noStrike" spc="-1" dirty="0">
                <a:solidFill>
                  <a:srgbClr val="FFFFFF"/>
                </a:solidFill>
                <a:latin typeface="Calibri"/>
              </a:rPr>
              <a:t>When </a:t>
            </a:r>
            <a:r>
              <a:rPr lang="pt-BR" sz="1700" b="0" strike="noStrike" spc="-1" dirty="0" err="1">
                <a:solidFill>
                  <a:srgbClr val="FFFFFF"/>
                </a:solidFill>
                <a:latin typeface="Calibri"/>
              </a:rPr>
              <a:t>using</a:t>
            </a:r>
            <a:r>
              <a:rPr lang="pt-BR" sz="1700" b="0" strike="noStrike" spc="-1" dirty="0">
                <a:solidFill>
                  <a:srgbClr val="FFFFFF"/>
                </a:solidFill>
                <a:latin typeface="Calibri"/>
              </a:rPr>
              <a:t> a </a:t>
            </a:r>
            <a:r>
              <a:rPr lang="pt-BR" sz="1700" b="0" strike="noStrike" spc="-1" dirty="0" err="1">
                <a:solidFill>
                  <a:srgbClr val="FFFFFF"/>
                </a:solidFill>
                <a:latin typeface="Calibri"/>
              </a:rPr>
              <a:t>depth</a:t>
            </a:r>
            <a:r>
              <a:rPr lang="pt-BR" sz="1700" b="0" strike="noStrike" spc="-1" dirty="0">
                <a:solidFill>
                  <a:srgbClr val="FFFFFF"/>
                </a:solidFill>
                <a:latin typeface="Calibri"/>
              </a:rPr>
              <a:t> </a:t>
            </a:r>
            <a:r>
              <a:rPr lang="pt-BR" sz="1700" b="0" strike="noStrike" spc="-1" dirty="0" err="1">
                <a:solidFill>
                  <a:srgbClr val="FFFFFF"/>
                </a:solidFill>
                <a:latin typeface="Calibri"/>
              </a:rPr>
              <a:t>higher</a:t>
            </a:r>
            <a:r>
              <a:rPr lang="pt-BR" sz="1700" b="0" strike="noStrike" spc="-1" dirty="0">
                <a:solidFill>
                  <a:srgbClr val="FFFFFF"/>
                </a:solidFill>
                <a:latin typeface="Calibri"/>
              </a:rPr>
              <a:t> </a:t>
            </a:r>
            <a:r>
              <a:rPr lang="pt-BR" sz="1700" b="0" strike="noStrike" spc="-1" dirty="0" err="1">
                <a:solidFill>
                  <a:srgbClr val="FFFFFF"/>
                </a:solidFill>
                <a:latin typeface="Calibri"/>
              </a:rPr>
              <a:t>than</a:t>
            </a:r>
            <a:r>
              <a:rPr lang="pt-BR" sz="1700" b="0" strike="noStrike" spc="-1" dirty="0">
                <a:solidFill>
                  <a:srgbClr val="FFFFFF"/>
                </a:solidFill>
                <a:latin typeface="Calibri"/>
              </a:rPr>
              <a:t> 3 </a:t>
            </a:r>
            <a:r>
              <a:rPr lang="pt-BR" sz="1700" b="0" strike="noStrike" spc="-1" dirty="0" err="1">
                <a:solidFill>
                  <a:srgbClr val="FFFFFF"/>
                </a:solidFill>
                <a:latin typeface="Calibri"/>
              </a:rPr>
              <a:t>the</a:t>
            </a:r>
            <a:r>
              <a:rPr lang="pt-BR" sz="1700" b="0" strike="noStrike" spc="-1" dirty="0">
                <a:solidFill>
                  <a:srgbClr val="FFFFFF"/>
                </a:solidFill>
                <a:latin typeface="Calibri"/>
              </a:rPr>
              <a:t> moves </a:t>
            </a:r>
            <a:r>
              <a:rPr lang="pt-BR" sz="1700" b="0" strike="noStrike" spc="-1" dirty="0" err="1">
                <a:solidFill>
                  <a:srgbClr val="FFFFFF"/>
                </a:solidFill>
                <a:latin typeface="Calibri"/>
              </a:rPr>
              <a:t>took</a:t>
            </a:r>
            <a:r>
              <a:rPr lang="pt-BR" sz="1700" b="0" strike="noStrike" spc="-1" dirty="0">
                <a:solidFill>
                  <a:srgbClr val="FFFFFF"/>
                </a:solidFill>
                <a:latin typeface="Calibri"/>
              </a:rPr>
              <a:t> a </a:t>
            </a:r>
            <a:r>
              <a:rPr lang="pt-BR" sz="1700" b="0" strike="noStrike" spc="-1" dirty="0" err="1">
                <a:solidFill>
                  <a:srgbClr val="FFFFFF"/>
                </a:solidFill>
                <a:latin typeface="Calibri"/>
              </a:rPr>
              <a:t>really</a:t>
            </a:r>
            <a:r>
              <a:rPr lang="pt-BR" sz="1700" b="0" strike="noStrike" spc="-1" dirty="0">
                <a:solidFill>
                  <a:srgbClr val="FFFFFF"/>
                </a:solidFill>
                <a:latin typeface="Calibri"/>
              </a:rPr>
              <a:t> </a:t>
            </a:r>
            <a:r>
              <a:rPr lang="pt-BR" sz="1700" b="0" strike="noStrike" spc="-1" dirty="0" err="1">
                <a:solidFill>
                  <a:srgbClr val="FFFFFF"/>
                </a:solidFill>
                <a:latin typeface="Calibri"/>
              </a:rPr>
              <a:t>long</a:t>
            </a:r>
            <a:r>
              <a:rPr lang="pt-BR" sz="1700" b="0" strike="noStrike" spc="-1" dirty="0">
                <a:solidFill>
                  <a:srgbClr val="FFFFFF"/>
                </a:solidFill>
                <a:latin typeface="Calibri"/>
              </a:rPr>
              <a:t> time (5-10min) </a:t>
            </a:r>
            <a:r>
              <a:rPr lang="pt-BR" sz="1700" b="0" strike="noStrike" spc="-1" dirty="0" err="1">
                <a:solidFill>
                  <a:srgbClr val="FFFFFF"/>
                </a:solidFill>
                <a:latin typeface="Calibri"/>
              </a:rPr>
              <a:t>which</a:t>
            </a:r>
            <a:r>
              <a:rPr lang="pt-BR" sz="1700" b="0" strike="noStrike" spc="-1" dirty="0">
                <a:solidFill>
                  <a:srgbClr val="FFFFFF"/>
                </a:solidFill>
                <a:latin typeface="Calibri"/>
              </a:rPr>
              <a:t> </a:t>
            </a:r>
            <a:r>
              <a:rPr lang="pt-BR" sz="1700" b="0" strike="noStrike" spc="-1" dirty="0" err="1">
                <a:solidFill>
                  <a:srgbClr val="FFFFFF"/>
                </a:solidFill>
                <a:latin typeface="Calibri"/>
              </a:rPr>
              <a:t>is</a:t>
            </a:r>
            <a:r>
              <a:rPr lang="pt-BR" sz="1700" b="0" strike="noStrike" spc="-1" dirty="0">
                <a:solidFill>
                  <a:srgbClr val="FFFFFF"/>
                </a:solidFill>
                <a:latin typeface="Calibri"/>
              </a:rPr>
              <a:t> </a:t>
            </a:r>
            <a:r>
              <a:rPr lang="pt-BR" sz="1700" b="0" strike="noStrike" spc="-1" dirty="0" err="1">
                <a:solidFill>
                  <a:srgbClr val="FFFFFF"/>
                </a:solidFill>
                <a:latin typeface="Calibri"/>
              </a:rPr>
              <a:t>why</a:t>
            </a:r>
            <a:r>
              <a:rPr lang="pt-BR" sz="1700" b="0" strike="noStrike" spc="-1" dirty="0">
                <a:solidFill>
                  <a:srgbClr val="FFFFFF"/>
                </a:solidFill>
                <a:latin typeface="Calibri"/>
              </a:rPr>
              <a:t> </a:t>
            </a:r>
            <a:r>
              <a:rPr lang="pt-BR" sz="1700" b="0" strike="noStrike" spc="-1" dirty="0" err="1">
                <a:solidFill>
                  <a:srgbClr val="FFFFFF"/>
                </a:solidFill>
                <a:latin typeface="Calibri"/>
              </a:rPr>
              <a:t>we</a:t>
            </a:r>
            <a:r>
              <a:rPr lang="pt-BR" sz="1700" b="0" strike="noStrike" spc="-1" dirty="0">
                <a:solidFill>
                  <a:srgbClr val="FFFFFF"/>
                </a:solidFill>
                <a:latin typeface="Calibri"/>
              </a:rPr>
              <a:t> </a:t>
            </a:r>
            <a:r>
              <a:rPr lang="pt-BR" sz="1700" b="0" strike="noStrike" spc="-1" dirty="0" err="1">
                <a:solidFill>
                  <a:srgbClr val="FFFFFF"/>
                </a:solidFill>
                <a:latin typeface="Calibri"/>
              </a:rPr>
              <a:t>decided</a:t>
            </a:r>
            <a:r>
              <a:rPr lang="pt-BR" sz="1700" b="0" strike="noStrike" spc="-1" dirty="0">
                <a:solidFill>
                  <a:srgbClr val="FFFFFF"/>
                </a:solidFill>
                <a:latin typeface="Calibri"/>
              </a:rPr>
              <a:t> </a:t>
            </a:r>
            <a:r>
              <a:rPr lang="pt-BR" sz="1700" b="0" strike="noStrike" spc="-1" dirty="0" err="1">
                <a:solidFill>
                  <a:srgbClr val="FFFFFF"/>
                </a:solidFill>
                <a:latin typeface="Calibri"/>
              </a:rPr>
              <a:t>to</a:t>
            </a:r>
            <a:r>
              <a:rPr lang="pt-BR" sz="1700" b="0" strike="noStrike" spc="-1" dirty="0">
                <a:solidFill>
                  <a:srgbClr val="FFFFFF"/>
                </a:solidFill>
                <a:latin typeface="Calibri"/>
              </a:rPr>
              <a:t> </a:t>
            </a:r>
            <a:r>
              <a:rPr lang="pt-BR" sz="1700" b="0" strike="noStrike" spc="-1" dirty="0" err="1">
                <a:solidFill>
                  <a:srgbClr val="FFFFFF"/>
                </a:solidFill>
                <a:latin typeface="Calibri"/>
              </a:rPr>
              <a:t>not</a:t>
            </a:r>
            <a:r>
              <a:rPr lang="pt-BR" sz="1700" b="0" strike="noStrike" spc="-1" dirty="0">
                <a:solidFill>
                  <a:srgbClr val="FFFFFF"/>
                </a:solidFill>
                <a:latin typeface="Calibri"/>
              </a:rPr>
              <a:t> make </a:t>
            </a:r>
            <a:r>
              <a:rPr lang="pt-BR" sz="1700" b="0" strike="noStrike" spc="-1" dirty="0" err="1">
                <a:solidFill>
                  <a:srgbClr val="FFFFFF"/>
                </a:solidFill>
                <a:latin typeface="Calibri"/>
              </a:rPr>
              <a:t>these</a:t>
            </a:r>
            <a:r>
              <a:rPr lang="pt-BR" sz="1700" b="0" strike="noStrike" spc="-1" dirty="0">
                <a:solidFill>
                  <a:srgbClr val="FFFFFF"/>
                </a:solidFill>
                <a:latin typeface="Calibri"/>
              </a:rPr>
              <a:t> </a:t>
            </a:r>
            <a:r>
              <a:rPr lang="pt-BR" sz="1700" b="0" strike="noStrike" spc="-1" dirty="0" err="1">
                <a:solidFill>
                  <a:srgbClr val="FFFFFF"/>
                </a:solidFill>
                <a:latin typeface="Calibri"/>
              </a:rPr>
              <a:t>depths</a:t>
            </a:r>
            <a:r>
              <a:rPr lang="pt-BR" sz="1700" b="0" strike="noStrike" spc="-1" dirty="0">
                <a:solidFill>
                  <a:srgbClr val="FFFFFF"/>
                </a:solidFill>
                <a:latin typeface="Calibri"/>
              </a:rPr>
              <a:t> </a:t>
            </a:r>
            <a:r>
              <a:rPr lang="pt-BR" sz="1700" b="0" strike="noStrike" spc="-1" dirty="0" err="1">
                <a:solidFill>
                  <a:srgbClr val="FFFFFF"/>
                </a:solidFill>
                <a:latin typeface="Calibri"/>
              </a:rPr>
              <a:t>available</a:t>
            </a:r>
            <a:r>
              <a:rPr lang="pt-BR" sz="1700" b="0" strike="noStrike" spc="-1" dirty="0">
                <a:solidFill>
                  <a:srgbClr val="FFFFFF"/>
                </a:solidFill>
                <a:latin typeface="Calibri"/>
              </a:rPr>
              <a:t>.</a:t>
            </a:r>
          </a:p>
          <a:p>
            <a:pPr marL="0" indent="0">
              <a:spcBef>
                <a:spcPts val="1001"/>
              </a:spcBef>
              <a:buNone/>
              <a:tabLst>
                <a:tab pos="0" algn="l"/>
              </a:tabLst>
            </a:pPr>
            <a:r>
              <a:rPr lang="pt-BR" sz="1700" b="0" strike="noStrike" spc="-1" dirty="0">
                <a:solidFill>
                  <a:srgbClr val="FFFFFF"/>
                </a:solidFill>
                <a:latin typeface="Calibri"/>
              </a:rPr>
              <a:t>In </a:t>
            </a:r>
            <a:r>
              <a:rPr lang="pt-BR" sz="1700" b="0" strike="noStrike" spc="-1" dirty="0" err="1">
                <a:solidFill>
                  <a:srgbClr val="FFFFFF"/>
                </a:solidFill>
                <a:latin typeface="Calibri"/>
              </a:rPr>
              <a:t>order</a:t>
            </a:r>
            <a:r>
              <a:rPr lang="pt-BR" sz="1700" b="0" strike="noStrike" spc="-1" dirty="0">
                <a:solidFill>
                  <a:srgbClr val="FFFFFF"/>
                </a:solidFill>
                <a:latin typeface="Calibri"/>
              </a:rPr>
              <a:t> </a:t>
            </a:r>
            <a:r>
              <a:rPr lang="pt-BR" sz="1700" b="0" strike="noStrike" spc="-1" dirty="0" err="1">
                <a:solidFill>
                  <a:srgbClr val="FFFFFF"/>
                </a:solidFill>
                <a:latin typeface="Calibri"/>
              </a:rPr>
              <a:t>to</a:t>
            </a:r>
            <a:r>
              <a:rPr lang="pt-BR" sz="1700" b="0" strike="noStrike" spc="-1" dirty="0">
                <a:solidFill>
                  <a:srgbClr val="FFFFFF"/>
                </a:solidFill>
                <a:latin typeface="Calibri"/>
              </a:rPr>
              <a:t> improve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speed</a:t>
            </a:r>
            <a:r>
              <a:rPr lang="pt-BR" sz="1700" b="0" strike="noStrike" spc="-1" dirty="0">
                <a:solidFill>
                  <a:srgbClr val="FFFFFF"/>
                </a:solidFill>
                <a:latin typeface="Calibri"/>
              </a:rPr>
              <a:t> </a:t>
            </a:r>
            <a:r>
              <a:rPr lang="pt-BR" sz="1700" b="0" strike="noStrike" spc="-1" dirty="0" err="1">
                <a:solidFill>
                  <a:srgbClr val="FFFFFF"/>
                </a:solidFill>
                <a:latin typeface="Calibri"/>
              </a:rPr>
              <a:t>of</a:t>
            </a:r>
            <a:r>
              <a:rPr lang="pt-BR" sz="1700" b="0" strike="noStrike" spc="-1" dirty="0">
                <a:solidFill>
                  <a:srgbClr val="FFFFFF"/>
                </a:solidFill>
                <a:latin typeface="Calibri"/>
              </a:rPr>
              <a:t> </a:t>
            </a:r>
            <a:r>
              <a:rPr lang="pt-BR" sz="1700" b="0" strike="noStrike" spc="-1" dirty="0" err="1">
                <a:solidFill>
                  <a:srgbClr val="FFFFFF"/>
                </a:solidFill>
                <a:latin typeface="Calibri"/>
              </a:rPr>
              <a:t>minimax</a:t>
            </a:r>
            <a:r>
              <a:rPr lang="pt-BR" sz="1700" b="0" strike="noStrike" spc="-1" dirty="0">
                <a:solidFill>
                  <a:srgbClr val="FFFFFF"/>
                </a:solidFill>
                <a:latin typeface="Calibri"/>
              </a:rPr>
              <a:t> </a:t>
            </a:r>
            <a:r>
              <a:rPr lang="pt-BR" sz="1700" b="0" strike="noStrike" spc="-1" dirty="0" err="1">
                <a:solidFill>
                  <a:srgbClr val="FFFFFF"/>
                </a:solidFill>
                <a:latin typeface="Calibri"/>
              </a:rPr>
              <a:t>we</a:t>
            </a:r>
            <a:r>
              <a:rPr lang="pt-BR" sz="1700" b="0" strike="noStrike" spc="-1" dirty="0">
                <a:solidFill>
                  <a:srgbClr val="FFFFFF"/>
                </a:solidFill>
                <a:latin typeface="Calibri"/>
              </a:rPr>
              <a:t> </a:t>
            </a:r>
            <a:r>
              <a:rPr lang="pt-BR" sz="1700" b="0" strike="noStrike" spc="-1" dirty="0" err="1">
                <a:solidFill>
                  <a:srgbClr val="FFFFFF"/>
                </a:solidFill>
                <a:latin typeface="Calibri"/>
              </a:rPr>
              <a:t>tried</a:t>
            </a:r>
            <a:r>
              <a:rPr lang="pt-BR" sz="1700" b="0" strike="noStrike" spc="-1" dirty="0">
                <a:solidFill>
                  <a:srgbClr val="FFFFFF"/>
                </a:solidFill>
                <a:latin typeface="Calibri"/>
              </a:rPr>
              <a:t> </a:t>
            </a:r>
            <a:r>
              <a:rPr lang="pt-BR" sz="1700" b="0" strike="noStrike" spc="-1" dirty="0" err="1">
                <a:solidFill>
                  <a:srgbClr val="FFFFFF"/>
                </a:solidFill>
                <a:latin typeface="Calibri"/>
              </a:rPr>
              <a:t>to</a:t>
            </a:r>
            <a:r>
              <a:rPr lang="pt-BR" sz="1700" b="0" strike="noStrike" spc="-1" dirty="0">
                <a:solidFill>
                  <a:srgbClr val="FFFFFF"/>
                </a:solidFill>
                <a:latin typeface="Calibri"/>
              </a:rPr>
              <a:t> </a:t>
            </a:r>
            <a:r>
              <a:rPr lang="pt-BR" sz="1700" b="0" strike="noStrike" spc="-1" dirty="0" err="1">
                <a:solidFill>
                  <a:srgbClr val="FFFFFF"/>
                </a:solidFill>
                <a:latin typeface="Calibri"/>
              </a:rPr>
              <a:t>sort</a:t>
            </a:r>
            <a:r>
              <a:rPr lang="pt-BR" sz="1700" b="0" strike="noStrike" spc="-1" dirty="0">
                <a:solidFill>
                  <a:srgbClr val="FFFFFF"/>
                </a:solidFill>
                <a:latin typeface="Calibri"/>
              </a:rPr>
              <a:t>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list</a:t>
            </a:r>
            <a:r>
              <a:rPr lang="pt-BR" sz="1700" b="0" strike="noStrike" spc="-1" dirty="0">
                <a:solidFill>
                  <a:srgbClr val="FFFFFF"/>
                </a:solidFill>
                <a:latin typeface="Calibri"/>
              </a:rPr>
              <a:t> </a:t>
            </a:r>
            <a:r>
              <a:rPr lang="pt-BR" sz="1700" b="0" strike="noStrike" spc="-1" dirty="0" err="1">
                <a:solidFill>
                  <a:srgbClr val="FFFFFF"/>
                </a:solidFill>
                <a:latin typeface="Calibri"/>
              </a:rPr>
              <a:t>of</a:t>
            </a:r>
            <a:r>
              <a:rPr lang="pt-BR" sz="1700" b="0" strike="noStrike" spc="-1" dirty="0">
                <a:solidFill>
                  <a:srgbClr val="FFFFFF"/>
                </a:solidFill>
                <a:latin typeface="Calibri"/>
              </a:rPr>
              <a:t> legal moves </a:t>
            </a:r>
            <a:r>
              <a:rPr lang="pt-BR" sz="1700" b="0" strike="noStrike" spc="-1" dirty="0" err="1">
                <a:solidFill>
                  <a:srgbClr val="FFFFFF"/>
                </a:solidFill>
                <a:latin typeface="Calibri"/>
              </a:rPr>
              <a:t>using</a:t>
            </a:r>
            <a:r>
              <a:rPr lang="pt-BR" sz="1700" b="0" strike="noStrike" spc="-1" dirty="0">
                <a:solidFill>
                  <a:srgbClr val="FFFFFF"/>
                </a:solidFill>
                <a:latin typeface="Calibri"/>
              </a:rPr>
              <a:t>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sorted</a:t>
            </a:r>
            <a:r>
              <a:rPr lang="pt-BR" sz="1700" b="0" strike="noStrike" spc="-1" dirty="0">
                <a:solidFill>
                  <a:srgbClr val="FFFFFF"/>
                </a:solidFill>
                <a:latin typeface="Calibri"/>
              </a:rPr>
              <a:t>() </a:t>
            </a:r>
            <a:r>
              <a:rPr lang="pt-BR" sz="1700" b="0" strike="noStrike" spc="-1" dirty="0" err="1">
                <a:solidFill>
                  <a:srgbClr val="FFFFFF"/>
                </a:solidFill>
                <a:latin typeface="Calibri"/>
              </a:rPr>
              <a:t>function</a:t>
            </a:r>
            <a:r>
              <a:rPr lang="pt-BR" sz="1700" b="0" strike="noStrike" spc="-1" dirty="0">
                <a:solidFill>
                  <a:srgbClr val="FFFFFF"/>
                </a:solidFill>
                <a:latin typeface="Calibri"/>
              </a:rPr>
              <a:t> </a:t>
            </a:r>
            <a:r>
              <a:rPr lang="pt-BR" sz="1700" b="0" strike="noStrike" spc="-1" dirty="0" err="1">
                <a:solidFill>
                  <a:srgbClr val="FFFFFF"/>
                </a:solidFill>
                <a:latin typeface="Calibri"/>
              </a:rPr>
              <a:t>by</a:t>
            </a:r>
            <a:r>
              <a:rPr lang="pt-BR" sz="1700" b="0" strike="noStrike" spc="-1" dirty="0">
                <a:solidFill>
                  <a:srgbClr val="FFFFFF"/>
                </a:solidFill>
                <a:latin typeface="Calibri"/>
              </a:rPr>
              <a:t> </a:t>
            </a:r>
            <a:r>
              <a:rPr lang="pt-BR" sz="1700" b="0" strike="noStrike" spc="-1" dirty="0" err="1">
                <a:solidFill>
                  <a:srgbClr val="FFFFFF"/>
                </a:solidFill>
                <a:latin typeface="Calibri"/>
              </a:rPr>
              <a:t>associating</a:t>
            </a:r>
            <a:r>
              <a:rPr lang="pt-BR" sz="1700" b="0" strike="noStrike" spc="-1" dirty="0">
                <a:solidFill>
                  <a:srgbClr val="FFFFFF"/>
                </a:solidFill>
                <a:latin typeface="Calibri"/>
              </a:rPr>
              <a:t> it </a:t>
            </a:r>
            <a:r>
              <a:rPr lang="pt-BR" sz="1700" b="0" strike="noStrike" spc="-1" dirty="0" err="1">
                <a:solidFill>
                  <a:srgbClr val="FFFFFF"/>
                </a:solidFill>
                <a:latin typeface="Calibri"/>
              </a:rPr>
              <a:t>with</a:t>
            </a:r>
            <a:r>
              <a:rPr lang="pt-BR" sz="1700" b="0" strike="noStrike" spc="-1" dirty="0">
                <a:solidFill>
                  <a:srgbClr val="FFFFFF"/>
                </a:solidFill>
                <a:latin typeface="Calibri"/>
              </a:rPr>
              <a:t> a </a:t>
            </a:r>
            <a:r>
              <a:rPr lang="pt-BR" sz="1700" b="0" strike="noStrike" spc="-1" dirty="0" err="1">
                <a:solidFill>
                  <a:srgbClr val="FFFFFF"/>
                </a:solidFill>
                <a:latin typeface="Calibri"/>
              </a:rPr>
              <a:t>function</a:t>
            </a:r>
            <a:r>
              <a:rPr lang="pt-BR" sz="1700" b="0" strike="noStrike" spc="-1" dirty="0">
                <a:solidFill>
                  <a:srgbClr val="FFFFFF"/>
                </a:solidFill>
                <a:latin typeface="Calibri"/>
              </a:rPr>
              <a:t> </a:t>
            </a:r>
            <a:r>
              <a:rPr lang="pt-BR" sz="1700" b="0" strike="noStrike" spc="-1" dirty="0" err="1">
                <a:solidFill>
                  <a:srgbClr val="FFFFFF"/>
                </a:solidFill>
                <a:latin typeface="Calibri"/>
              </a:rPr>
              <a:t>to</a:t>
            </a:r>
            <a:r>
              <a:rPr lang="pt-BR" sz="1700" b="0" strike="noStrike" spc="-1" dirty="0">
                <a:solidFill>
                  <a:srgbClr val="FFFFFF"/>
                </a:solidFill>
                <a:latin typeface="Calibri"/>
              </a:rPr>
              <a:t> </a:t>
            </a:r>
            <a:r>
              <a:rPr lang="pt-BR" sz="1700" b="0" strike="noStrike" spc="-1" dirty="0" err="1">
                <a:solidFill>
                  <a:srgbClr val="FFFFFF"/>
                </a:solidFill>
                <a:latin typeface="Calibri"/>
              </a:rPr>
              <a:t>calculate</a:t>
            </a:r>
            <a:r>
              <a:rPr lang="pt-BR" sz="1700" b="0" strike="noStrike" spc="-1" dirty="0">
                <a:solidFill>
                  <a:srgbClr val="FFFFFF"/>
                </a:solidFill>
                <a:latin typeface="Calibri"/>
              </a:rPr>
              <a:t> </a:t>
            </a:r>
            <a:r>
              <a:rPr lang="pt-BR" sz="1700" b="0" strike="noStrike" spc="-1" dirty="0" err="1">
                <a:solidFill>
                  <a:srgbClr val="FFFFFF"/>
                </a:solidFill>
                <a:latin typeface="Calibri"/>
              </a:rPr>
              <a:t>the</a:t>
            </a:r>
            <a:r>
              <a:rPr lang="pt-BR" sz="1700" b="0" strike="noStrike" spc="-1" dirty="0">
                <a:solidFill>
                  <a:srgbClr val="FFFFFF"/>
                </a:solidFill>
                <a:latin typeface="Calibri"/>
              </a:rPr>
              <a:t> points </a:t>
            </a:r>
            <a:r>
              <a:rPr lang="pt-BR" sz="1700" b="0" strike="noStrike" spc="-1" dirty="0" err="1">
                <a:solidFill>
                  <a:srgbClr val="FFFFFF"/>
                </a:solidFill>
                <a:latin typeface="Calibri"/>
              </a:rPr>
              <a:t>of</a:t>
            </a:r>
            <a:r>
              <a:rPr lang="pt-BR" sz="1700" b="0" strike="noStrike" spc="-1" dirty="0">
                <a:solidFill>
                  <a:srgbClr val="FFFFFF"/>
                </a:solidFill>
                <a:latin typeface="Calibri"/>
              </a:rPr>
              <a:t> a move as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key</a:t>
            </a:r>
            <a:r>
              <a:rPr lang="pt-BR" sz="1700" b="0" strike="noStrike" spc="-1" dirty="0">
                <a:solidFill>
                  <a:srgbClr val="FFFFFF"/>
                </a:solidFill>
                <a:latin typeface="Calibri"/>
              </a:rPr>
              <a:t> for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sorted</a:t>
            </a:r>
            <a:r>
              <a:rPr lang="pt-BR" sz="1700" b="0" strike="noStrike" spc="-1" dirty="0">
                <a:solidFill>
                  <a:srgbClr val="FFFFFF"/>
                </a:solidFill>
                <a:latin typeface="Calibri"/>
              </a:rPr>
              <a:t> </a:t>
            </a:r>
            <a:r>
              <a:rPr lang="pt-BR" sz="1700" b="0" strike="noStrike" spc="-1" dirty="0" err="1">
                <a:solidFill>
                  <a:srgbClr val="FFFFFF"/>
                </a:solidFill>
                <a:latin typeface="Calibri"/>
              </a:rPr>
              <a:t>function</a:t>
            </a:r>
            <a:r>
              <a:rPr lang="pt-BR" sz="1700" b="0" strike="noStrike" spc="-1" dirty="0">
                <a:solidFill>
                  <a:srgbClr val="FFFFFF"/>
                </a:solidFill>
                <a:latin typeface="Calibri"/>
              </a:rPr>
              <a:t>. </a:t>
            </a:r>
            <a:r>
              <a:rPr lang="pt-BR" sz="1700" b="0" strike="noStrike" spc="-1" dirty="0" err="1">
                <a:solidFill>
                  <a:srgbClr val="FFFFFF"/>
                </a:solidFill>
                <a:latin typeface="Calibri"/>
              </a:rPr>
              <a:t>However</a:t>
            </a:r>
            <a:r>
              <a:rPr lang="pt-BR" sz="1700" b="0" strike="noStrike" spc="-1" dirty="0">
                <a:solidFill>
                  <a:srgbClr val="FFFFFF"/>
                </a:solidFill>
                <a:latin typeface="Calibri"/>
              </a:rPr>
              <a:t>, </a:t>
            </a:r>
            <a:r>
              <a:rPr lang="pt-BR" sz="1700" b="0" strike="noStrike" spc="-1" dirty="0" err="1">
                <a:solidFill>
                  <a:srgbClr val="FFFFFF"/>
                </a:solidFill>
                <a:latin typeface="Calibri"/>
              </a:rPr>
              <a:t>this</a:t>
            </a:r>
            <a:r>
              <a:rPr lang="pt-BR" sz="1700" b="0" strike="noStrike" spc="-1" dirty="0">
                <a:solidFill>
                  <a:srgbClr val="FFFFFF"/>
                </a:solidFill>
                <a:latin typeface="Calibri"/>
              </a:rPr>
              <a:t> </a:t>
            </a:r>
            <a:r>
              <a:rPr lang="pt-BR" sz="1700" b="0" strike="noStrike" spc="-1" dirty="0" err="1">
                <a:solidFill>
                  <a:srgbClr val="FFFFFF"/>
                </a:solidFill>
                <a:latin typeface="Calibri"/>
              </a:rPr>
              <a:t>took</a:t>
            </a:r>
            <a:r>
              <a:rPr lang="pt-BR" sz="1700" b="0" strike="noStrike" spc="-1" dirty="0">
                <a:solidFill>
                  <a:srgbClr val="FFFFFF"/>
                </a:solidFill>
                <a:latin typeface="Calibri"/>
              </a:rPr>
              <a:t> a </a:t>
            </a:r>
            <a:r>
              <a:rPr lang="pt-BR" sz="1700" b="0" strike="noStrike" spc="-1" dirty="0" err="1">
                <a:solidFill>
                  <a:srgbClr val="FFFFFF"/>
                </a:solidFill>
                <a:latin typeface="Calibri"/>
              </a:rPr>
              <a:t>large</a:t>
            </a:r>
            <a:r>
              <a:rPr lang="pt-BR" sz="1700" b="0" strike="noStrike" spc="-1" dirty="0">
                <a:solidFill>
                  <a:srgbClr val="FFFFFF"/>
                </a:solidFill>
                <a:latin typeface="Calibri"/>
              </a:rPr>
              <a:t> </a:t>
            </a:r>
            <a:r>
              <a:rPr lang="pt-BR" sz="1700" b="0" strike="noStrike" spc="-1" dirty="0" err="1">
                <a:solidFill>
                  <a:srgbClr val="FFFFFF"/>
                </a:solidFill>
                <a:latin typeface="Calibri"/>
              </a:rPr>
              <a:t>amout</a:t>
            </a:r>
            <a:r>
              <a:rPr lang="pt-BR" sz="1700" b="0" strike="noStrike" spc="-1" dirty="0">
                <a:solidFill>
                  <a:srgbClr val="FFFFFF"/>
                </a:solidFill>
                <a:latin typeface="Calibri"/>
              </a:rPr>
              <a:t> </a:t>
            </a:r>
            <a:r>
              <a:rPr lang="pt-BR" sz="1700" b="0" strike="noStrike" spc="-1" dirty="0" err="1">
                <a:solidFill>
                  <a:srgbClr val="FFFFFF"/>
                </a:solidFill>
                <a:latin typeface="Calibri"/>
              </a:rPr>
              <a:t>of</a:t>
            </a:r>
            <a:r>
              <a:rPr lang="pt-BR" sz="1700" b="0" strike="noStrike" spc="-1" dirty="0">
                <a:solidFill>
                  <a:srgbClr val="FFFFFF"/>
                </a:solidFill>
                <a:latin typeface="Calibri"/>
              </a:rPr>
              <a:t> </a:t>
            </a:r>
            <a:r>
              <a:rPr lang="pt-BR" sz="1700" b="0" strike="noStrike" spc="-1" dirty="0" err="1">
                <a:solidFill>
                  <a:srgbClr val="FFFFFF"/>
                </a:solidFill>
                <a:latin typeface="Calibri"/>
              </a:rPr>
              <a:t>elapsed</a:t>
            </a:r>
            <a:r>
              <a:rPr lang="pt-BR" sz="1700" b="0" strike="noStrike" spc="-1" dirty="0">
                <a:solidFill>
                  <a:srgbClr val="FFFFFF"/>
                </a:solidFill>
                <a:latin typeface="Calibri"/>
              </a:rPr>
              <a:t> time (</a:t>
            </a:r>
            <a:r>
              <a:rPr lang="pt-BR" sz="1700" b="0" strike="noStrike" spc="-1" dirty="0" err="1">
                <a:solidFill>
                  <a:srgbClr val="FFFFFF"/>
                </a:solidFill>
                <a:latin typeface="Calibri"/>
              </a:rPr>
              <a:t>e.g</a:t>
            </a:r>
            <a:r>
              <a:rPr lang="pt-BR" sz="1700" b="0" strike="noStrike" spc="-1" dirty="0">
                <a:solidFill>
                  <a:srgbClr val="FFFFFF"/>
                </a:solidFill>
                <a:latin typeface="Calibri"/>
              </a:rPr>
              <a:t> for a player </a:t>
            </a:r>
            <a:r>
              <a:rPr lang="pt-BR" sz="1700" b="0" strike="noStrike" spc="-1" dirty="0" err="1">
                <a:solidFill>
                  <a:srgbClr val="FFFFFF"/>
                </a:solidFill>
                <a:latin typeface="Calibri"/>
              </a:rPr>
              <a:t>turn</a:t>
            </a:r>
            <a:r>
              <a:rPr lang="pt-BR" sz="1700" b="0" strike="noStrike" spc="-1" dirty="0">
                <a:solidFill>
                  <a:srgbClr val="FFFFFF"/>
                </a:solidFill>
                <a:latin typeface="Calibri"/>
              </a:rPr>
              <a:t>, it </a:t>
            </a:r>
            <a:r>
              <a:rPr lang="pt-BR" sz="1700" b="0" strike="noStrike" spc="-1" dirty="0" err="1">
                <a:solidFill>
                  <a:srgbClr val="FFFFFF"/>
                </a:solidFill>
                <a:latin typeface="Calibri"/>
              </a:rPr>
              <a:t>sometimes</a:t>
            </a:r>
            <a:r>
              <a:rPr lang="pt-BR" sz="1700" b="0" strike="noStrike" spc="-1" dirty="0">
                <a:solidFill>
                  <a:srgbClr val="FFFFFF"/>
                </a:solidFill>
                <a:latin typeface="Calibri"/>
              </a:rPr>
              <a:t> </a:t>
            </a:r>
            <a:r>
              <a:rPr lang="pt-BR" sz="1700" b="0" strike="noStrike" spc="-1" dirty="0" err="1">
                <a:solidFill>
                  <a:srgbClr val="FFFFFF"/>
                </a:solidFill>
                <a:latin typeface="Calibri"/>
              </a:rPr>
              <a:t>took</a:t>
            </a:r>
            <a:r>
              <a:rPr lang="pt-BR" sz="1700" b="0" strike="noStrike" spc="-1" dirty="0">
                <a:solidFill>
                  <a:srgbClr val="FFFFFF"/>
                </a:solidFill>
                <a:latin typeface="Calibri"/>
              </a:rPr>
              <a:t> </a:t>
            </a:r>
            <a:r>
              <a:rPr lang="pt-BR" sz="1700" b="0" strike="noStrike" spc="-1" dirty="0" err="1">
                <a:solidFill>
                  <a:srgbClr val="FFFFFF"/>
                </a:solidFill>
                <a:latin typeface="Calibri"/>
              </a:rPr>
              <a:t>about</a:t>
            </a:r>
            <a:r>
              <a:rPr lang="pt-BR" sz="1700" b="0" strike="noStrike" spc="-1" dirty="0">
                <a:solidFill>
                  <a:srgbClr val="FFFFFF"/>
                </a:solidFill>
                <a:latin typeface="Calibri"/>
              </a:rPr>
              <a:t> 15 </a:t>
            </a:r>
            <a:r>
              <a:rPr lang="pt-BR" sz="1700" b="0" strike="noStrike" spc="-1" dirty="0" err="1">
                <a:solidFill>
                  <a:srgbClr val="FFFFFF"/>
                </a:solidFill>
                <a:latin typeface="Calibri"/>
              </a:rPr>
              <a:t>to</a:t>
            </a:r>
            <a:r>
              <a:rPr lang="pt-BR" sz="1700" b="0" strike="noStrike" spc="-1" dirty="0">
                <a:solidFill>
                  <a:srgbClr val="FFFFFF"/>
                </a:solidFill>
                <a:latin typeface="Calibri"/>
              </a:rPr>
              <a:t> 25 </a:t>
            </a:r>
            <a:r>
              <a:rPr lang="pt-BR" sz="1700" b="0" strike="noStrike" spc="-1" dirty="0" err="1">
                <a:solidFill>
                  <a:srgbClr val="FFFFFF"/>
                </a:solidFill>
                <a:latin typeface="Calibri"/>
              </a:rPr>
              <a:t>seconds</a:t>
            </a:r>
            <a:r>
              <a:rPr lang="pt-BR" sz="1700" b="0" strike="noStrike" spc="-1" dirty="0">
                <a:solidFill>
                  <a:srgbClr val="FFFFFF"/>
                </a:solidFill>
                <a:latin typeface="Calibri"/>
              </a:rPr>
              <a:t> </a:t>
            </a:r>
            <a:r>
              <a:rPr lang="pt-BR" sz="1700" b="0" strike="noStrike" spc="-1" dirty="0" err="1">
                <a:solidFill>
                  <a:srgbClr val="FFFFFF"/>
                </a:solidFill>
                <a:latin typeface="Calibri"/>
              </a:rPr>
              <a:t>to</a:t>
            </a:r>
            <a:r>
              <a:rPr lang="pt-BR" sz="1700" b="0" strike="noStrike" spc="-1" dirty="0">
                <a:solidFill>
                  <a:srgbClr val="FFFFFF"/>
                </a:solidFill>
                <a:latin typeface="Calibri"/>
              </a:rPr>
              <a:t> do a move). </a:t>
            </a:r>
            <a:r>
              <a:rPr lang="pt-BR" sz="1700" b="0" strike="noStrike" spc="-1" dirty="0" err="1">
                <a:solidFill>
                  <a:srgbClr val="FFFFFF"/>
                </a:solidFill>
                <a:latin typeface="Calibri"/>
              </a:rPr>
              <a:t>So</a:t>
            </a:r>
            <a:r>
              <a:rPr lang="pt-BR" sz="1700" b="0" strike="noStrike" spc="-1" dirty="0">
                <a:solidFill>
                  <a:srgbClr val="FFFFFF"/>
                </a:solidFill>
                <a:latin typeface="Calibri"/>
              </a:rPr>
              <a:t> </a:t>
            </a:r>
            <a:r>
              <a:rPr lang="pt-BR" sz="1700" b="0" strike="noStrike" spc="-1" dirty="0" err="1">
                <a:solidFill>
                  <a:srgbClr val="FFFFFF"/>
                </a:solidFill>
                <a:latin typeface="Calibri"/>
              </a:rPr>
              <a:t>we</a:t>
            </a:r>
            <a:r>
              <a:rPr lang="pt-BR" sz="1700" b="0" strike="noStrike" spc="-1" dirty="0">
                <a:solidFill>
                  <a:srgbClr val="FFFFFF"/>
                </a:solidFill>
                <a:latin typeface="Calibri"/>
              </a:rPr>
              <a:t> </a:t>
            </a:r>
            <a:r>
              <a:rPr lang="pt-BR" sz="1700" b="0" strike="noStrike" spc="-1" dirty="0" err="1">
                <a:solidFill>
                  <a:srgbClr val="FFFFFF"/>
                </a:solidFill>
                <a:latin typeface="Calibri"/>
              </a:rPr>
              <a:t>decided</a:t>
            </a:r>
            <a:r>
              <a:rPr lang="pt-BR" sz="1700" b="0" strike="noStrike" spc="-1" dirty="0">
                <a:solidFill>
                  <a:srgbClr val="FFFFFF"/>
                </a:solidFill>
                <a:latin typeface="Calibri"/>
              </a:rPr>
              <a:t> </a:t>
            </a:r>
            <a:r>
              <a:rPr lang="pt-BR" sz="1700" b="0" strike="noStrike" spc="-1" dirty="0" err="1">
                <a:solidFill>
                  <a:srgbClr val="FFFFFF"/>
                </a:solidFill>
                <a:latin typeface="Calibri"/>
              </a:rPr>
              <a:t>against</a:t>
            </a:r>
            <a:r>
              <a:rPr lang="pt-BR" sz="1700" b="0" strike="noStrike" spc="-1" dirty="0">
                <a:solidFill>
                  <a:srgbClr val="FFFFFF"/>
                </a:solidFill>
                <a:latin typeface="Calibri"/>
              </a:rPr>
              <a:t> it, </a:t>
            </a:r>
            <a:r>
              <a:rPr lang="pt-BR" sz="1700" b="0" strike="noStrike" spc="-1" dirty="0" err="1">
                <a:solidFill>
                  <a:srgbClr val="FFFFFF"/>
                </a:solidFill>
                <a:latin typeface="Calibri"/>
              </a:rPr>
              <a:t>by</a:t>
            </a:r>
            <a:r>
              <a:rPr lang="pt-BR" sz="1700" b="0" strike="noStrike" spc="-1" dirty="0">
                <a:solidFill>
                  <a:srgbClr val="FFFFFF"/>
                </a:solidFill>
                <a:latin typeface="Calibri"/>
              </a:rPr>
              <a:t> </a:t>
            </a:r>
            <a:r>
              <a:rPr lang="pt-BR" sz="1700" b="0" strike="noStrike" spc="-1" dirty="0" err="1">
                <a:solidFill>
                  <a:srgbClr val="FFFFFF"/>
                </a:solidFill>
                <a:latin typeface="Calibri"/>
              </a:rPr>
              <a:t>choosing</a:t>
            </a:r>
            <a:r>
              <a:rPr lang="pt-BR" sz="1700" b="0" strike="noStrike" spc="-1" dirty="0">
                <a:solidFill>
                  <a:srgbClr val="FFFFFF"/>
                </a:solidFill>
                <a:latin typeface="Calibri"/>
              </a:rPr>
              <a:t> </a:t>
            </a:r>
            <a:r>
              <a:rPr lang="pt-BR" sz="1700" b="0" strike="noStrike" spc="-1" dirty="0" err="1">
                <a:solidFill>
                  <a:srgbClr val="FFFFFF"/>
                </a:solidFill>
                <a:latin typeface="Calibri"/>
              </a:rPr>
              <a:t>another</a:t>
            </a:r>
            <a:r>
              <a:rPr lang="pt-BR" sz="1700" b="0" strike="noStrike" spc="-1" dirty="0">
                <a:solidFill>
                  <a:srgbClr val="FFFFFF"/>
                </a:solidFill>
                <a:latin typeface="Calibri"/>
              </a:rPr>
              <a:t> approach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function</a:t>
            </a:r>
            <a:r>
              <a:rPr lang="pt-BR" sz="1700" b="0" strike="noStrike" spc="-1" dirty="0">
                <a:solidFill>
                  <a:srgbClr val="FFFFFF"/>
                </a:solidFill>
                <a:latin typeface="Calibri"/>
              </a:rPr>
              <a:t> </a:t>
            </a:r>
            <a:r>
              <a:rPr lang="pt-BR" sz="1700" b="0" strike="noStrike" spc="-1" dirty="0" err="1">
                <a:solidFill>
                  <a:srgbClr val="FFFFFF"/>
                </a:solidFill>
                <a:latin typeface="Calibri"/>
              </a:rPr>
              <a:t>was</a:t>
            </a:r>
            <a:r>
              <a:rPr lang="pt-BR" sz="1700" b="0" strike="noStrike" spc="-1" dirty="0">
                <a:solidFill>
                  <a:srgbClr val="FFFFFF"/>
                </a:solidFill>
                <a:latin typeface="Calibri"/>
              </a:rPr>
              <a:t> </a:t>
            </a:r>
            <a:r>
              <a:rPr lang="pt-BR" sz="1700" b="0" strike="noStrike" spc="-1" dirty="0" err="1">
                <a:solidFill>
                  <a:srgbClr val="FFFFFF"/>
                </a:solidFill>
                <a:latin typeface="Calibri"/>
              </a:rPr>
              <a:t>left</a:t>
            </a:r>
            <a:r>
              <a:rPr lang="pt-BR" sz="1700" b="0" strike="noStrike" spc="-1" dirty="0">
                <a:solidFill>
                  <a:srgbClr val="FFFFFF"/>
                </a:solidFill>
                <a:latin typeface="Calibri"/>
              </a:rPr>
              <a:t> </a:t>
            </a:r>
            <a:r>
              <a:rPr lang="pt-BR" sz="1700" b="0" strike="noStrike" spc="-1" dirty="0" err="1">
                <a:solidFill>
                  <a:srgbClr val="FFFFFF"/>
                </a:solidFill>
                <a:latin typeface="Calibri"/>
              </a:rPr>
              <a:t>commented</a:t>
            </a:r>
            <a:r>
              <a:rPr lang="pt-BR" sz="1700" b="0" strike="noStrike" spc="-1" dirty="0">
                <a:solidFill>
                  <a:srgbClr val="FFFFFF"/>
                </a:solidFill>
                <a:latin typeface="Calibri"/>
              </a:rPr>
              <a:t> in </a:t>
            </a:r>
            <a:r>
              <a:rPr lang="pt-BR" sz="1700" b="0" strike="noStrike" spc="-1" dirty="0" err="1">
                <a:solidFill>
                  <a:srgbClr val="FFFFFF"/>
                </a:solidFill>
                <a:latin typeface="Calibri"/>
              </a:rPr>
              <a:t>our</a:t>
            </a:r>
            <a:r>
              <a:rPr lang="pt-BR" sz="1700" b="0" strike="noStrike" spc="-1" dirty="0">
                <a:solidFill>
                  <a:srgbClr val="FFFFFF"/>
                </a:solidFill>
                <a:latin typeface="Calibri"/>
              </a:rPr>
              <a:t> </a:t>
            </a:r>
            <a:r>
              <a:rPr lang="pt-BR" sz="1700" b="0" strike="noStrike" spc="-1" dirty="0" err="1">
                <a:solidFill>
                  <a:srgbClr val="FFFFFF"/>
                </a:solidFill>
                <a:latin typeface="Calibri"/>
              </a:rPr>
              <a:t>code</a:t>
            </a:r>
            <a:r>
              <a:rPr lang="pt-BR" sz="1700" b="0" strike="noStrike" spc="-1" dirty="0">
                <a:solidFill>
                  <a:srgbClr val="FFFFFF"/>
                </a:solidFill>
                <a:latin typeface="Calibri"/>
              </a:rPr>
              <a:t> </a:t>
            </a:r>
            <a:r>
              <a:rPr lang="pt-BR" sz="1700" b="0" strike="noStrike" spc="-1" dirty="0" err="1">
                <a:solidFill>
                  <a:srgbClr val="FFFFFF"/>
                </a:solidFill>
                <a:latin typeface="Calibri"/>
              </a:rPr>
              <a:t>under</a:t>
            </a:r>
            <a:r>
              <a:rPr lang="pt-BR" sz="1700" b="0" strike="noStrike" spc="-1" dirty="0">
                <a:solidFill>
                  <a:srgbClr val="FFFFFF"/>
                </a:solidFill>
                <a:latin typeface="Calibri"/>
              </a:rPr>
              <a:t>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name</a:t>
            </a:r>
            <a:r>
              <a:rPr lang="pt-BR" sz="1700" b="0" strike="noStrike" spc="-1" dirty="0">
                <a:solidFill>
                  <a:srgbClr val="FFFFFF"/>
                </a:solidFill>
                <a:latin typeface="Calibri"/>
              </a:rPr>
              <a:t> </a:t>
            </a:r>
            <a:r>
              <a:rPr lang="pt-BR" sz="1700" b="0" strike="noStrike" spc="-1" dirty="0" err="1">
                <a:solidFill>
                  <a:srgbClr val="FFFFFF"/>
                </a:solidFill>
                <a:latin typeface="Calibri"/>
              </a:rPr>
              <a:t>sortMoves</a:t>
            </a:r>
            <a:r>
              <a:rPr lang="pt-BR" sz="1700" b="0" strike="noStrike" spc="-1" dirty="0">
                <a:solidFill>
                  <a:srgbClr val="FFFFFF"/>
                </a:solidFill>
                <a:latin typeface="Calibri"/>
              </a:rPr>
              <a:t>).</a:t>
            </a:r>
          </a:p>
        </p:txBody>
      </p:sp>
      <p:sp>
        <p:nvSpPr>
          <p:cNvPr id="28" name="Rectangle 27">
            <a:extLst>
              <a:ext uri="{FF2B5EF4-FFF2-40B4-BE49-F238E27FC236}">
                <a16:creationId xmlns:a16="http://schemas.microsoft.com/office/drawing/2014/main" id="{9E0A01E6-95B9-424D-93AE-19F4928DFD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44454"/>
            <a:ext cx="12188952" cy="81354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3212517"/>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435</TotalTime>
  <Words>2316</Words>
  <Application>Microsoft Office PowerPoint</Application>
  <PresentationFormat>Widescreen</PresentationFormat>
  <Paragraphs>122</Paragraphs>
  <Slides>13</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13</vt:i4>
      </vt:variant>
    </vt:vector>
  </HeadingPairs>
  <TitlesOfParts>
    <vt:vector size="19" baseType="lpstr">
      <vt:lpstr>Arial</vt:lpstr>
      <vt:lpstr>Calibri</vt:lpstr>
      <vt:lpstr>Calibri Light</vt:lpstr>
      <vt:lpstr>Consolas</vt:lpstr>
      <vt:lpstr>Wingdings</vt:lpstr>
      <vt:lpstr>Tema do Office</vt:lpstr>
      <vt:lpstr>Artificial Intelligence Assignment 1 – Final Delivery</vt:lpstr>
      <vt:lpstr>Project Specification</vt:lpstr>
      <vt:lpstr>Search Problem Formulation</vt:lpstr>
      <vt:lpstr>Search Problem Formulation</vt:lpstr>
      <vt:lpstr>Search Problem Formulation</vt:lpstr>
      <vt:lpstr>Search Problem Formulation</vt:lpstr>
      <vt:lpstr>Search Problem Formulation</vt:lpstr>
      <vt:lpstr>Implemented Algorithms </vt:lpstr>
      <vt:lpstr>Experimental Implementations</vt:lpstr>
      <vt:lpstr>Estatistcs</vt:lpstr>
      <vt:lpstr>Implemented Work</vt:lpstr>
      <vt:lpstr>Implemented Work</vt:lpstr>
      <vt:lpstr>Implemented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IART Assignment 1 Checkpoint</dc:title>
  <dc:creator>Carolina Rosemback</dc:creator>
  <cp:lastModifiedBy>Carolina Rosemback</cp:lastModifiedBy>
  <cp:revision>16</cp:revision>
  <dcterms:created xsi:type="dcterms:W3CDTF">2021-04-03T08:26:24Z</dcterms:created>
  <dcterms:modified xsi:type="dcterms:W3CDTF">2021-04-04T10:44:59Z</dcterms:modified>
</cp:coreProperties>
</file>